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0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306" r:id="rId37"/>
    <p:sldId id="290" r:id="rId38"/>
    <p:sldId id="291" r:id="rId39"/>
    <p:sldId id="307"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x="9144000" cy="5143500" type="screen16x9"/>
  <p:notesSz cx="6858000" cy="9144000"/>
  <p:embeddedFontLst>
    <p:embeddedFont>
      <p:font typeface="Amatic SC" panose="020B0604020202020204" charset="0"/>
      <p:regular r:id="rId55"/>
      <p:bold r:id="rId56"/>
    </p:embeddedFont>
    <p:embeddedFont>
      <p:font typeface="Source Code Pro" panose="020B060402020202020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ar Gutiérrez" initials="AG" lastIdx="1" clrIdx="0">
    <p:extLst>
      <p:ext uri="{19B8F6BF-5375-455C-9EA6-DF929625EA0E}">
        <p15:presenceInfo xmlns:p15="http://schemas.microsoft.com/office/powerpoint/2012/main" userId="7ffd263b73e9b5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660"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5-02T09:16:14.655" idx="1">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926769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1260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2069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79744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86268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52870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5754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16660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73128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88367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61666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8032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2096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2186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10018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4553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56447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00928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15438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60280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56852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78311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3825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s" sz="900" dirty="0">
                <a:solidFill>
                  <a:srgbClr val="373E4D"/>
                </a:solidFill>
                <a:highlight>
                  <a:srgbClr val="FEFEFE"/>
                </a:highlight>
              </a:rPr>
              <a:t>MOSCA EN LA PARED</a:t>
            </a:r>
            <a:br>
              <a:rPr lang="es" sz="900" dirty="0">
                <a:solidFill>
                  <a:srgbClr val="373E4D"/>
                </a:solidFill>
                <a:highlight>
                  <a:srgbClr val="FEFEFE"/>
                </a:highlight>
              </a:rPr>
            </a:br>
            <a:r>
              <a:rPr lang="es" sz="900" dirty="0">
                <a:solidFill>
                  <a:srgbClr val="373E4D"/>
                </a:solidFill>
                <a:highlight>
                  <a:srgbClr val="FEFEFE"/>
                </a:highlight>
              </a:rPr>
              <a:t>COMO: Observe y tome nota de comportamientos dentro de un contexto, sin</a:t>
            </a:r>
            <a:br>
              <a:rPr lang="es" sz="900" dirty="0">
                <a:solidFill>
                  <a:srgbClr val="373E4D"/>
                </a:solidFill>
                <a:highlight>
                  <a:srgbClr val="FEFEFE"/>
                </a:highlight>
              </a:rPr>
            </a:br>
            <a:r>
              <a:rPr lang="es" sz="900" dirty="0">
                <a:solidFill>
                  <a:srgbClr val="373E4D"/>
                </a:solidFill>
                <a:highlight>
                  <a:srgbClr val="FEFEFE"/>
                </a:highlight>
              </a:rPr>
              <a:t>interferir con las actividades de la gente.</a:t>
            </a:r>
            <a:br>
              <a:rPr lang="es" sz="900" dirty="0">
                <a:solidFill>
                  <a:srgbClr val="373E4D"/>
                </a:solidFill>
                <a:highlight>
                  <a:srgbClr val="FEFEFE"/>
                </a:highlight>
              </a:rPr>
            </a:br>
            <a:r>
              <a:rPr lang="es" sz="900" dirty="0">
                <a:solidFill>
                  <a:srgbClr val="373E4D"/>
                </a:solidFill>
                <a:highlight>
                  <a:srgbClr val="FEFEFE"/>
                </a:highlight>
              </a:rPr>
              <a:t>PORQUE: Es muy útil ver lo que la gente realmente hace en contextos reales y</a:t>
            </a:r>
            <a:br>
              <a:rPr lang="es" sz="900" dirty="0">
                <a:solidFill>
                  <a:srgbClr val="373E4D"/>
                </a:solidFill>
                <a:highlight>
                  <a:srgbClr val="FEFEFE"/>
                </a:highlight>
              </a:rPr>
            </a:br>
            <a:r>
              <a:rPr lang="es" sz="900" dirty="0">
                <a:solidFill>
                  <a:srgbClr val="373E4D"/>
                </a:solidFill>
                <a:highlight>
                  <a:srgbClr val="FEFEFE"/>
                </a:highlight>
              </a:rPr>
              <a:t>tiempos específicos, en vez de aceptar lo que dicen haber hecho después.</a:t>
            </a:r>
            <a:br>
              <a:rPr lang="es" sz="900" dirty="0">
                <a:solidFill>
                  <a:srgbClr val="373E4D"/>
                </a:solidFill>
                <a:highlight>
                  <a:srgbClr val="FEFEFE"/>
                </a:highlight>
              </a:rPr>
            </a:br>
            <a:r>
              <a:rPr lang="es" sz="900" dirty="0">
                <a:solidFill>
                  <a:srgbClr val="373E4D"/>
                </a:solidFill>
                <a:highlight>
                  <a:srgbClr val="FEFEFE"/>
                </a:highlight>
              </a:rPr>
              <a:t>EJEMPLO: Al permanecer en una sala de operaciones, los diseñadores de IDEO presenciaron el cuidado</a:t>
            </a:r>
            <a:br>
              <a:rPr lang="es" sz="900" dirty="0">
                <a:solidFill>
                  <a:srgbClr val="373E4D"/>
                </a:solidFill>
                <a:highlight>
                  <a:srgbClr val="FEFEFE"/>
                </a:highlight>
              </a:rPr>
            </a:br>
            <a:r>
              <a:rPr lang="es" sz="900" dirty="0">
                <a:solidFill>
                  <a:srgbClr val="373E4D"/>
                </a:solidFill>
                <a:highlight>
                  <a:srgbClr val="FEFEFE"/>
                </a:highlight>
              </a:rPr>
              <a:t>con el que los cirujanos trataban un órgano de trasplante e incorporaron estas ideas en la caja de transporte</a:t>
            </a:r>
            <a:br>
              <a:rPr lang="es" sz="900" dirty="0">
                <a:solidFill>
                  <a:srgbClr val="373E4D"/>
                </a:solidFill>
                <a:highlight>
                  <a:srgbClr val="FEFEFE"/>
                </a:highlight>
              </a:rPr>
            </a:br>
            <a:r>
              <a:rPr lang="es" sz="900" dirty="0">
                <a:solidFill>
                  <a:srgbClr val="373E4D"/>
                </a:solidFill>
                <a:highlight>
                  <a:srgbClr val="FEFEFE"/>
                </a:highlight>
              </a:rPr>
              <a:t>que estaban diseñando.</a:t>
            </a:r>
            <a:br>
              <a:rPr lang="es" sz="900" dirty="0">
                <a:solidFill>
                  <a:srgbClr val="373E4D"/>
                </a:solidFill>
                <a:highlight>
                  <a:srgbClr val="FEFEFE"/>
                </a:highlight>
              </a:rPr>
            </a:br>
            <a:endParaRPr lang="es" sz="900" dirty="0">
              <a:solidFill>
                <a:srgbClr val="373E4D"/>
              </a:solidFill>
              <a:highlight>
                <a:srgbClr val="FEFEFE"/>
              </a:highlight>
            </a:endParaRPr>
          </a:p>
        </p:txBody>
      </p:sp>
    </p:spTree>
    <p:extLst>
      <p:ext uri="{BB962C8B-B14F-4D97-AF65-F5344CB8AC3E}">
        <p14:creationId xmlns:p14="http://schemas.microsoft.com/office/powerpoint/2010/main" val="2756139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14089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53345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85531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73142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86331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47419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54957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91868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61242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5693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64272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20311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96753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40790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34798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638544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96244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80501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11143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578376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1091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28564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9523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79317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57302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3071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1" name="Shape 11"/>
          <p:cNvSpPr txBox="1">
            <a:spLocks noGrp="1"/>
          </p:cNvSpPr>
          <p:nvPr>
            <p:ph type="ctrTitle"/>
          </p:nvPr>
        </p:nvSpPr>
        <p:spPr>
          <a:xfrm>
            <a:off x="311700" y="392150"/>
            <a:ext cx="8520600" cy="2690400"/>
          </a:xfrm>
          <a:prstGeom prst="rect">
            <a:avLst/>
          </a:prstGeom>
        </p:spPr>
        <p:txBody>
          <a:bodyPr lIns="91425" tIns="91425" rIns="91425" bIns="91425" anchor="ctr" anchorCtr="0"/>
          <a:lstStyle>
            <a:lvl1pPr lvl="0" algn="ctr">
              <a:spcBef>
                <a:spcPts val="0"/>
              </a:spcBef>
              <a:buSzPct val="100000"/>
              <a:defRPr sz="8000"/>
            </a:lvl1pPr>
            <a:lvl2pPr lvl="1" algn="ctr">
              <a:spcBef>
                <a:spcPts val="0"/>
              </a:spcBef>
              <a:buSzPct val="100000"/>
              <a:defRPr sz="8000"/>
            </a:lvl2pPr>
            <a:lvl3pPr lvl="2" algn="ctr">
              <a:spcBef>
                <a:spcPts val="0"/>
              </a:spcBef>
              <a:buSzPct val="100000"/>
              <a:defRPr sz="8000"/>
            </a:lvl3pPr>
            <a:lvl4pPr lvl="3" algn="ctr">
              <a:spcBef>
                <a:spcPts val="0"/>
              </a:spcBef>
              <a:buSzPct val="100000"/>
              <a:defRPr sz="8000"/>
            </a:lvl4pPr>
            <a:lvl5pPr lvl="4" algn="ctr">
              <a:spcBef>
                <a:spcPts val="0"/>
              </a:spcBef>
              <a:buSzPct val="100000"/>
              <a:defRPr sz="8000"/>
            </a:lvl5pPr>
            <a:lvl6pPr lvl="5" algn="ctr">
              <a:spcBef>
                <a:spcPts val="0"/>
              </a:spcBef>
              <a:buSzPct val="100000"/>
              <a:defRPr sz="8000"/>
            </a:lvl6pPr>
            <a:lvl7pPr lvl="6" algn="ctr">
              <a:spcBef>
                <a:spcPts val="0"/>
              </a:spcBef>
              <a:buSzPct val="100000"/>
              <a:defRPr sz="8000"/>
            </a:lvl7pPr>
            <a:lvl8pPr lvl="7" algn="ctr">
              <a:spcBef>
                <a:spcPts val="0"/>
              </a:spcBef>
              <a:buSzPct val="100000"/>
              <a:defRPr sz="8000"/>
            </a:lvl8pPr>
            <a:lvl9pPr lvl="8" algn="ctr">
              <a:spcBef>
                <a:spcPts val="0"/>
              </a:spcBef>
              <a:buSzPct val="100000"/>
              <a:defRPr sz="8000"/>
            </a:lvl9pPr>
          </a:lstStyle>
          <a:p>
            <a:endParaRPr/>
          </a:p>
        </p:txBody>
      </p:sp>
      <p:sp>
        <p:nvSpPr>
          <p:cNvPr id="12" name="Shape 12"/>
          <p:cNvSpPr txBox="1">
            <a:spLocks noGrp="1"/>
          </p:cNvSpPr>
          <p:nvPr>
            <p:ph type="subTitle" idx="1"/>
          </p:nvPr>
        </p:nvSpPr>
        <p:spPr>
          <a:xfrm>
            <a:off x="311700" y="3890400"/>
            <a:ext cx="8520600" cy="706200"/>
          </a:xfrm>
          <a:prstGeom prst="rect">
            <a:avLst/>
          </a:prstGeom>
        </p:spPr>
        <p:txBody>
          <a:bodyPr lIns="91425" tIns="91425" rIns="91425" bIns="91425" anchor="ctr" anchorCtr="0"/>
          <a:lstStyle>
            <a:lvl1pPr lvl="0" algn="ctr">
              <a:lnSpc>
                <a:spcPct val="100000"/>
              </a:lnSpc>
              <a:spcBef>
                <a:spcPts val="0"/>
              </a:spcBef>
              <a:spcAft>
                <a:spcPts val="0"/>
              </a:spcAft>
              <a:buClr>
                <a:schemeClr val="accent1"/>
              </a:buClr>
              <a:buSzPct val="100000"/>
              <a:buNone/>
              <a:defRPr sz="2100" b="1">
                <a:solidFill>
                  <a:schemeClr val="accent1"/>
                </a:solidFill>
              </a:defRPr>
            </a:lvl1pPr>
            <a:lvl2pPr lvl="1" algn="ctr">
              <a:lnSpc>
                <a:spcPct val="100000"/>
              </a:lnSpc>
              <a:spcBef>
                <a:spcPts val="0"/>
              </a:spcBef>
              <a:spcAft>
                <a:spcPts val="0"/>
              </a:spcAft>
              <a:buClr>
                <a:schemeClr val="accent1"/>
              </a:buClr>
              <a:buSzPct val="100000"/>
              <a:buNone/>
              <a:defRPr sz="2100" b="1">
                <a:solidFill>
                  <a:schemeClr val="accent1"/>
                </a:solidFill>
              </a:defRPr>
            </a:lvl2pPr>
            <a:lvl3pPr lvl="2" algn="ctr">
              <a:lnSpc>
                <a:spcPct val="100000"/>
              </a:lnSpc>
              <a:spcBef>
                <a:spcPts val="0"/>
              </a:spcBef>
              <a:spcAft>
                <a:spcPts val="0"/>
              </a:spcAft>
              <a:buClr>
                <a:schemeClr val="accent1"/>
              </a:buClr>
              <a:buSzPct val="100000"/>
              <a:buNone/>
              <a:defRPr sz="2100" b="1">
                <a:solidFill>
                  <a:schemeClr val="accent1"/>
                </a:solidFill>
              </a:defRPr>
            </a:lvl3pPr>
            <a:lvl4pPr lvl="3" algn="ctr">
              <a:lnSpc>
                <a:spcPct val="100000"/>
              </a:lnSpc>
              <a:spcBef>
                <a:spcPts val="0"/>
              </a:spcBef>
              <a:spcAft>
                <a:spcPts val="0"/>
              </a:spcAft>
              <a:buClr>
                <a:schemeClr val="accent1"/>
              </a:buClr>
              <a:buSzPct val="100000"/>
              <a:buNone/>
              <a:defRPr sz="2100" b="1">
                <a:solidFill>
                  <a:schemeClr val="accent1"/>
                </a:solidFill>
              </a:defRPr>
            </a:lvl4pPr>
            <a:lvl5pPr lvl="4" algn="ctr">
              <a:lnSpc>
                <a:spcPct val="100000"/>
              </a:lnSpc>
              <a:spcBef>
                <a:spcPts val="0"/>
              </a:spcBef>
              <a:spcAft>
                <a:spcPts val="0"/>
              </a:spcAft>
              <a:buClr>
                <a:schemeClr val="accent1"/>
              </a:buClr>
              <a:buSzPct val="100000"/>
              <a:buNone/>
              <a:defRPr sz="2100" b="1">
                <a:solidFill>
                  <a:schemeClr val="accent1"/>
                </a:solidFill>
              </a:defRPr>
            </a:lvl5pPr>
            <a:lvl6pPr lvl="5" algn="ctr">
              <a:lnSpc>
                <a:spcPct val="100000"/>
              </a:lnSpc>
              <a:spcBef>
                <a:spcPts val="0"/>
              </a:spcBef>
              <a:spcAft>
                <a:spcPts val="0"/>
              </a:spcAft>
              <a:buClr>
                <a:schemeClr val="accent1"/>
              </a:buClr>
              <a:buSzPct val="100000"/>
              <a:buNone/>
              <a:defRPr sz="2100" b="1">
                <a:solidFill>
                  <a:schemeClr val="accent1"/>
                </a:solidFill>
              </a:defRPr>
            </a:lvl6pPr>
            <a:lvl7pPr lvl="6" algn="ctr">
              <a:lnSpc>
                <a:spcPct val="100000"/>
              </a:lnSpc>
              <a:spcBef>
                <a:spcPts val="0"/>
              </a:spcBef>
              <a:spcAft>
                <a:spcPts val="0"/>
              </a:spcAft>
              <a:buClr>
                <a:schemeClr val="accent1"/>
              </a:buClr>
              <a:buSzPct val="100000"/>
              <a:buNone/>
              <a:defRPr sz="2100" b="1">
                <a:solidFill>
                  <a:schemeClr val="accent1"/>
                </a:solidFill>
              </a:defRPr>
            </a:lvl7pPr>
            <a:lvl8pPr lvl="7" algn="ctr">
              <a:lnSpc>
                <a:spcPct val="100000"/>
              </a:lnSpc>
              <a:spcBef>
                <a:spcPts val="0"/>
              </a:spcBef>
              <a:spcAft>
                <a:spcPts val="0"/>
              </a:spcAft>
              <a:buClr>
                <a:schemeClr val="accent1"/>
              </a:buClr>
              <a:buSzPct val="100000"/>
              <a:buNone/>
              <a:defRPr sz="2100" b="1">
                <a:solidFill>
                  <a:schemeClr val="accent1"/>
                </a:solidFill>
              </a:defRPr>
            </a:lvl8pPr>
            <a:lvl9pPr lvl="8" algn="ctr">
              <a:lnSpc>
                <a:spcPct val="100000"/>
              </a:lnSpc>
              <a:spcBef>
                <a:spcPts val="0"/>
              </a:spcBef>
              <a:spcAft>
                <a:spcPts val="0"/>
              </a:spcAft>
              <a:buClr>
                <a:schemeClr val="accent1"/>
              </a:buClr>
              <a:buSzPct val="100000"/>
              <a:buNone/>
              <a:defRPr sz="2100" b="1">
                <a:solidFill>
                  <a:schemeClr val="accent1"/>
                </a:solidFill>
              </a:defRPr>
            </a:lvl9pPr>
          </a:lstStyle>
          <a:p>
            <a:endParaRPr/>
          </a:p>
        </p:txBody>
      </p:sp>
      <p:sp>
        <p:nvSpPr>
          <p:cNvPr id="13" name="Shape 1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240275"/>
            <a:ext cx="8520600" cy="1981800"/>
          </a:xfrm>
          <a:prstGeom prst="rect">
            <a:avLst/>
          </a:prstGeom>
        </p:spPr>
        <p:txBody>
          <a:bodyPr lIns="91425" tIns="91425" rIns="91425" bIns="91425" anchor="b" anchorCtr="0"/>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a:endParaRPr/>
          </a:p>
        </p:txBody>
      </p:sp>
      <p:sp>
        <p:nvSpPr>
          <p:cNvPr id="48" name="Shape 48"/>
          <p:cNvSpPr txBox="1">
            <a:spLocks noGrp="1"/>
          </p:cNvSpPr>
          <p:nvPr>
            <p:ph type="body" idx="1"/>
          </p:nvPr>
        </p:nvSpPr>
        <p:spPr>
          <a:xfrm>
            <a:off x="311700" y="3304625"/>
            <a:ext cx="8520600" cy="1300800"/>
          </a:xfrm>
          <a:prstGeom prst="rect">
            <a:avLst/>
          </a:prstGeom>
        </p:spPr>
        <p:txBody>
          <a:bodyPr lIns="91425" tIns="91425" rIns="91425" bIns="91425" anchor="t" anchorCtr="0"/>
          <a:lstStyle>
            <a:lvl1pPr lvl="0" algn="ctr">
              <a:spcBef>
                <a:spcPts val="0"/>
              </a:spcBef>
              <a:buClr>
                <a:schemeClr val="accent1"/>
              </a:buClr>
              <a:defRPr>
                <a:solidFill>
                  <a:schemeClr val="accent1"/>
                </a:solidFill>
              </a:defRPr>
            </a:lvl1pPr>
            <a:lvl2pPr lvl="1" algn="ctr">
              <a:spcBef>
                <a:spcPts val="0"/>
              </a:spcBef>
              <a:buClr>
                <a:schemeClr val="accent1"/>
              </a:buClr>
              <a:defRPr>
                <a:solidFill>
                  <a:schemeClr val="accent1"/>
                </a:solidFill>
              </a:defRPr>
            </a:lvl2pPr>
            <a:lvl3pPr lvl="2" algn="ctr">
              <a:spcBef>
                <a:spcPts val="0"/>
              </a:spcBef>
              <a:buClr>
                <a:schemeClr val="accent1"/>
              </a:buClr>
              <a:defRPr>
                <a:solidFill>
                  <a:schemeClr val="accent1"/>
                </a:solidFill>
              </a:defRPr>
            </a:lvl3pPr>
            <a:lvl4pPr lvl="3" algn="ctr">
              <a:spcBef>
                <a:spcPts val="0"/>
              </a:spcBef>
              <a:buClr>
                <a:schemeClr val="accent1"/>
              </a:buClr>
              <a:defRPr>
                <a:solidFill>
                  <a:schemeClr val="accent1"/>
                </a:solidFill>
              </a:defRPr>
            </a:lvl4pPr>
            <a:lvl5pPr lvl="4" algn="ctr">
              <a:spcBef>
                <a:spcPts val="0"/>
              </a:spcBef>
              <a:buClr>
                <a:schemeClr val="accent1"/>
              </a:buClr>
              <a:defRPr>
                <a:solidFill>
                  <a:schemeClr val="accent1"/>
                </a:solidFill>
              </a:defRPr>
            </a:lvl5pPr>
            <a:lvl6pPr lvl="5" algn="ctr">
              <a:spcBef>
                <a:spcPts val="0"/>
              </a:spcBef>
              <a:buClr>
                <a:schemeClr val="accent1"/>
              </a:buClr>
              <a:defRPr>
                <a:solidFill>
                  <a:schemeClr val="accent1"/>
                </a:solidFill>
              </a:defRPr>
            </a:lvl6pPr>
            <a:lvl7pPr lvl="6" algn="ctr">
              <a:spcBef>
                <a:spcPts val="0"/>
              </a:spcBef>
              <a:buClr>
                <a:schemeClr val="accent1"/>
              </a:buClr>
              <a:defRPr>
                <a:solidFill>
                  <a:schemeClr val="accent1"/>
                </a:solidFill>
              </a:defRPr>
            </a:lvl7pPr>
            <a:lvl8pPr lvl="7" algn="ctr">
              <a:spcBef>
                <a:spcPts val="0"/>
              </a:spcBef>
              <a:buClr>
                <a:schemeClr val="accent1"/>
              </a:buClr>
              <a:defRPr>
                <a:solidFill>
                  <a:schemeClr val="accent1"/>
                </a:solidFill>
              </a:defRPr>
            </a:lvl8pPr>
            <a:lvl9pPr lvl="8" algn="ctr">
              <a:spcBef>
                <a:spcPts val="0"/>
              </a:spcBef>
              <a:buClr>
                <a:schemeClr val="accent1"/>
              </a:buClr>
              <a:defRPr>
                <a:solidFill>
                  <a:schemeClr val="accent1"/>
                </a:solidFill>
              </a:defRPr>
            </a:lvl9pPr>
          </a:lstStyle>
          <a:p>
            <a:endParaRPr/>
          </a:p>
        </p:txBody>
      </p:sp>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2802750" y="802500"/>
            <a:ext cx="3538500" cy="3538500"/>
          </a:xfrm>
          <a:prstGeom prst="rect">
            <a:avLst/>
          </a:prstGeom>
          <a:solidFill>
            <a:srgbClr val="FFFFFF"/>
          </a:solidFill>
        </p:spPr>
        <p:txBody>
          <a:bodyPr lIns="91425" tIns="91425" rIns="91425" bIns="91425"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6" name="Shape 1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92850"/>
            <a:ext cx="8520600" cy="801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311700" y="1228675"/>
            <a:ext cx="8520600" cy="3340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292850"/>
            <a:ext cx="8520600" cy="801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11700" y="1228675"/>
            <a:ext cx="3999900" cy="3340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body" idx="2"/>
          </p:nvPr>
        </p:nvSpPr>
        <p:spPr>
          <a:xfrm>
            <a:off x="4832400" y="1228675"/>
            <a:ext cx="3999900" cy="3340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5" name="Shape 2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04800" y="309350"/>
            <a:ext cx="8537700" cy="748200"/>
          </a:xfrm>
          <a:prstGeom prst="rect">
            <a:avLst/>
          </a:prstGeom>
        </p:spPr>
        <p:txBody>
          <a:bodyPr lIns="91425" tIns="91425" rIns="91425" bIns="91425" anchor="t" anchorCtr="0"/>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a:endParaRPr/>
          </a:p>
        </p:txBody>
      </p:sp>
      <p:sp>
        <p:nvSpPr>
          <p:cNvPr id="28" name="Shape 2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a:endParaRPr/>
          </a:p>
        </p:txBody>
      </p:sp>
      <p:sp>
        <p:nvSpPr>
          <p:cNvPr id="31" name="Shape 31"/>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2" name="Shape 3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defRPr sz="6000">
                <a:solidFill>
                  <a:schemeClr val="lt1"/>
                </a:solidFill>
              </a:defRPr>
            </a:lvl1pPr>
            <a:lvl2pPr lvl="1">
              <a:spcBef>
                <a:spcPts val="0"/>
              </a:spcBef>
              <a:buClr>
                <a:schemeClr val="lt1"/>
              </a:buClr>
              <a:buSzPct val="100000"/>
              <a:defRPr sz="6000">
                <a:solidFill>
                  <a:schemeClr val="lt1"/>
                </a:solidFill>
              </a:defRPr>
            </a:lvl2pPr>
            <a:lvl3pPr lvl="2">
              <a:spcBef>
                <a:spcPts val="0"/>
              </a:spcBef>
              <a:buClr>
                <a:schemeClr val="lt1"/>
              </a:buClr>
              <a:buSzPct val="100000"/>
              <a:defRPr sz="6000">
                <a:solidFill>
                  <a:schemeClr val="lt1"/>
                </a:solidFill>
              </a:defRPr>
            </a:lvl3pPr>
            <a:lvl4pPr lvl="3">
              <a:spcBef>
                <a:spcPts val="0"/>
              </a:spcBef>
              <a:buClr>
                <a:schemeClr val="lt1"/>
              </a:buClr>
              <a:buSzPct val="100000"/>
              <a:defRPr sz="6000">
                <a:solidFill>
                  <a:schemeClr val="lt1"/>
                </a:solidFill>
              </a:defRPr>
            </a:lvl4pPr>
            <a:lvl5pPr lvl="4">
              <a:spcBef>
                <a:spcPts val="0"/>
              </a:spcBef>
              <a:buClr>
                <a:schemeClr val="lt1"/>
              </a:buClr>
              <a:buSzPct val="100000"/>
              <a:defRPr sz="6000">
                <a:solidFill>
                  <a:schemeClr val="lt1"/>
                </a:solidFill>
              </a:defRPr>
            </a:lvl5pPr>
            <a:lvl6pPr lvl="5">
              <a:spcBef>
                <a:spcPts val="0"/>
              </a:spcBef>
              <a:buClr>
                <a:schemeClr val="lt1"/>
              </a:buClr>
              <a:buSzPct val="100000"/>
              <a:defRPr sz="6000">
                <a:solidFill>
                  <a:schemeClr val="lt1"/>
                </a:solidFill>
              </a:defRPr>
            </a:lvl6pPr>
            <a:lvl7pPr lvl="6">
              <a:spcBef>
                <a:spcPts val="0"/>
              </a:spcBef>
              <a:buClr>
                <a:schemeClr val="lt1"/>
              </a:buClr>
              <a:buSzPct val="100000"/>
              <a:defRPr sz="6000">
                <a:solidFill>
                  <a:schemeClr val="lt1"/>
                </a:solidFill>
              </a:defRPr>
            </a:lvl7pPr>
            <a:lvl8pPr lvl="7">
              <a:spcBef>
                <a:spcPts val="0"/>
              </a:spcBef>
              <a:buClr>
                <a:schemeClr val="lt1"/>
              </a:buClr>
              <a:buSzPct val="100000"/>
              <a:defRPr sz="6000">
                <a:solidFill>
                  <a:schemeClr val="lt1"/>
                </a:solidFill>
              </a:defRPr>
            </a:lvl8pPr>
            <a:lvl9pPr lvl="8">
              <a:spcBef>
                <a:spcPts val="0"/>
              </a:spcBef>
              <a:buClr>
                <a:schemeClr val="lt1"/>
              </a:buClr>
              <a:buSzPct val="100000"/>
              <a:defRPr sz="6000">
                <a:solidFill>
                  <a:schemeClr val="lt1"/>
                </a:solidFill>
              </a:defRPr>
            </a:lvl9pPr>
          </a:lstStyle>
          <a:p>
            <a:endParaRPr/>
          </a:p>
        </p:txBody>
      </p:sp>
      <p:sp>
        <p:nvSpPr>
          <p:cNvPr id="35" name="Shape 3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solidFill>
                  <a:schemeClr val="lt1"/>
                </a:solidFill>
              </a:rPr>
              <a:t>‹#›</a:t>
            </a:fld>
            <a:endParaRPr lang="es">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38" name="Shape 38"/>
          <p:cNvCxnSpPr/>
          <p:nvPr/>
        </p:nvCxnSpPr>
        <p:spPr>
          <a:xfrm>
            <a:off x="5029675" y="4495500"/>
            <a:ext cx="468300" cy="0"/>
          </a:xfrm>
          <a:prstGeom prst="straightConnector1">
            <a:avLst/>
          </a:prstGeom>
          <a:noFill/>
          <a:ln w="28575" cap="flat" cmpd="sng">
            <a:solidFill>
              <a:schemeClr val="lt1"/>
            </a:solidFill>
            <a:prstDash val="solid"/>
            <a:round/>
            <a:headEnd type="none" w="med" len="med"/>
            <a:tailEnd type="none" w="med" len="med"/>
          </a:ln>
        </p:spPr>
      </p:cxnSp>
      <p:sp>
        <p:nvSpPr>
          <p:cNvPr id="39" name="Shape 39"/>
          <p:cNvSpPr txBox="1">
            <a:spLocks noGrp="1"/>
          </p:cNvSpPr>
          <p:nvPr>
            <p:ph type="title"/>
          </p:nvPr>
        </p:nvSpPr>
        <p:spPr>
          <a:xfrm>
            <a:off x="265500" y="1081400"/>
            <a:ext cx="4045200" cy="17103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40" name="Shape 40"/>
          <p:cNvSpPr txBox="1">
            <a:spLocks noGrp="1"/>
          </p:cNvSpPr>
          <p:nvPr>
            <p:ph type="subTitle" idx="1"/>
          </p:nvPr>
        </p:nvSpPr>
        <p:spPr>
          <a:xfrm>
            <a:off x="265500" y="2845222"/>
            <a:ext cx="4045200" cy="1345500"/>
          </a:xfrm>
          <a:prstGeom prst="rect">
            <a:avLst/>
          </a:prstGeom>
        </p:spPr>
        <p:txBody>
          <a:bodyPr lIns="91425" tIns="91425" rIns="91425" bIns="91425" anchor="t" anchorCtr="0"/>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a:endParaRPr/>
          </a:p>
        </p:txBody>
      </p:sp>
      <p:sp>
        <p:nvSpPr>
          <p:cNvPr id="41" name="Shape 41"/>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a:endParaRPr/>
          </a:p>
        </p:txBody>
      </p:sp>
      <p:sp>
        <p:nvSpPr>
          <p:cNvPr id="42" name="Shape 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a:lnSpc>
                <a:spcPct val="100000"/>
              </a:lnSpc>
              <a:spcBef>
                <a:spcPts val="0"/>
              </a:spcBef>
              <a:spcAft>
                <a:spcPts val="0"/>
              </a:spcAft>
              <a:buClr>
                <a:schemeClr val="accent1"/>
              </a:buClr>
              <a:buSzPct val="100000"/>
              <a:buFont typeface="Amatic SC"/>
              <a:buNone/>
              <a:defRPr sz="2400" b="1">
                <a:solidFill>
                  <a:schemeClr val="accent1"/>
                </a:solidFill>
                <a:latin typeface="Amatic SC"/>
                <a:ea typeface="Amatic SC"/>
                <a:cs typeface="Amatic SC"/>
                <a:sym typeface="Amatic SC"/>
              </a:defRPr>
            </a:lvl1pPr>
          </a:lstStyle>
          <a:p>
            <a:endParaRPr/>
          </a:p>
        </p:txBody>
      </p:sp>
      <p:sp>
        <p:nvSpPr>
          <p:cNvPr id="45" name="Shape 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a:t>
            </a:fld>
            <a:endParaRPr lang="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292850"/>
            <a:ext cx="8520600" cy="801000"/>
          </a:xfrm>
          <a:prstGeom prst="rect">
            <a:avLst/>
          </a:prstGeom>
          <a:noFill/>
          <a:ln>
            <a:noFill/>
          </a:ln>
        </p:spPr>
        <p:txBody>
          <a:bodyPr lIns="91425" tIns="91425" rIns="91425" bIns="91425" anchor="t" anchorCtr="0"/>
          <a:lstStyle>
            <a:lvl1pPr lvl="0">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1pPr>
            <a:lvl2pPr lvl="1">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2pPr>
            <a:lvl3pPr lvl="2">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3pPr>
            <a:lvl4pPr lvl="3">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4pPr>
            <a:lvl5pPr lvl="4">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5pPr>
            <a:lvl6pPr lvl="5">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6pPr>
            <a:lvl7pPr lvl="6">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7pPr>
            <a:lvl8pPr lvl="7">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8pPr>
            <a:lvl9pPr lvl="8">
              <a:spcBef>
                <a:spcPts val="0"/>
              </a:spcBef>
              <a:buClr>
                <a:schemeClr val="accent1"/>
              </a:buClr>
              <a:buSzPct val="100000"/>
              <a:buFont typeface="Amatic SC"/>
              <a:buNone/>
              <a:defRPr sz="4200" b="1">
                <a:solidFill>
                  <a:schemeClr val="accent1"/>
                </a:solidFill>
                <a:latin typeface="Amatic SC"/>
                <a:ea typeface="Amatic SC"/>
                <a:cs typeface="Amatic SC"/>
                <a:sym typeface="Amatic SC"/>
              </a:defRPr>
            </a:lvl9pPr>
          </a:lstStyle>
          <a:p>
            <a:endParaRPr/>
          </a:p>
        </p:txBody>
      </p:sp>
      <p:sp>
        <p:nvSpPr>
          <p:cNvPr id="7" name="Shape 7"/>
          <p:cNvSpPr txBox="1">
            <a:spLocks noGrp="1"/>
          </p:cNvSpPr>
          <p:nvPr>
            <p:ph type="body" idx="1"/>
          </p:nvPr>
        </p:nvSpPr>
        <p:spPr>
          <a:xfrm>
            <a:off x="311700" y="1228675"/>
            <a:ext cx="8520600" cy="3340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s" sz="1000">
                <a:solidFill>
                  <a:schemeClr val="accent1"/>
                </a:solidFill>
                <a:latin typeface="Source Code Pro"/>
                <a:ea typeface="Source Code Pro"/>
                <a:cs typeface="Source Code Pro"/>
                <a:sym typeface="Source Code Pro"/>
              </a:rPr>
              <a:t>‹#›</a:t>
            </a:fld>
            <a:endParaRPr lang="es" sz="1000">
              <a:solidFill>
                <a:schemeClr val="accent1"/>
              </a:solidFill>
              <a:latin typeface="Source Code Pro"/>
              <a:ea typeface="Source Code Pro"/>
              <a:cs typeface="Source Code Pro"/>
              <a:sym typeface="Source Code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40.jp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45.jpg"/><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311700" y="769925"/>
            <a:ext cx="8520600" cy="2312700"/>
          </a:xfrm>
          <a:prstGeom prst="rect">
            <a:avLst/>
          </a:prstGeom>
        </p:spPr>
        <p:txBody>
          <a:bodyPr lIns="91425" tIns="91425" rIns="91425" bIns="91425" anchor="ctr" anchorCtr="0">
            <a:noAutofit/>
          </a:bodyPr>
          <a:lstStyle/>
          <a:p>
            <a:pPr lvl="0">
              <a:spcBef>
                <a:spcPts val="0"/>
              </a:spcBef>
              <a:buNone/>
            </a:pPr>
            <a:r>
              <a:rPr lang="es" sz="6000">
                <a:latin typeface="Source Code Pro"/>
                <a:ea typeface="Source Code Pro"/>
                <a:cs typeface="Source Code Pro"/>
                <a:sym typeface="Source Code Pro"/>
              </a:rPr>
              <a:t>Identidad </a:t>
            </a:r>
          </a:p>
          <a:p>
            <a:pPr lvl="0" rtl="0">
              <a:spcBef>
                <a:spcPts val="0"/>
              </a:spcBef>
              <a:buNone/>
            </a:pPr>
            <a:r>
              <a:rPr lang="es" sz="3600">
                <a:latin typeface="Source Code Pro"/>
                <a:ea typeface="Source Code Pro"/>
                <a:cs typeface="Source Code Pro"/>
                <a:sym typeface="Source Code Pro"/>
              </a:rPr>
              <a:t>“La Chimba”</a:t>
            </a:r>
          </a:p>
        </p:txBody>
      </p:sp>
      <p:pic>
        <p:nvPicPr>
          <p:cNvPr id="57" name="Shape 57"/>
          <p:cNvPicPr preferRelativeResize="0"/>
          <p:nvPr/>
        </p:nvPicPr>
        <p:blipFill>
          <a:blip r:embed="rId3">
            <a:alphaModFix/>
          </a:blip>
          <a:stretch>
            <a:fillRect/>
          </a:stretch>
        </p:blipFill>
        <p:spPr>
          <a:xfrm>
            <a:off x="7401375" y="89750"/>
            <a:ext cx="1581050" cy="987725"/>
          </a:xfrm>
          <a:prstGeom prst="rect">
            <a:avLst/>
          </a:prstGeom>
          <a:noFill/>
          <a:ln>
            <a:noFill/>
          </a:ln>
        </p:spPr>
      </p:pic>
      <p:sp>
        <p:nvSpPr>
          <p:cNvPr id="58" name="Shape 58"/>
          <p:cNvSpPr/>
          <p:nvPr/>
        </p:nvSpPr>
        <p:spPr>
          <a:xfrm>
            <a:off x="0" y="3226350"/>
            <a:ext cx="9144000" cy="19866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9" name="Shape 59"/>
          <p:cNvSpPr txBox="1"/>
          <p:nvPr/>
        </p:nvSpPr>
        <p:spPr>
          <a:xfrm>
            <a:off x="598650" y="3769200"/>
            <a:ext cx="7946700" cy="900900"/>
          </a:xfrm>
          <a:prstGeom prst="rect">
            <a:avLst/>
          </a:prstGeom>
          <a:noFill/>
          <a:ln>
            <a:noFill/>
          </a:ln>
        </p:spPr>
        <p:txBody>
          <a:bodyPr lIns="91425" tIns="91425" rIns="91425" bIns="91425" anchor="t" anchorCtr="0">
            <a:noAutofit/>
          </a:bodyPr>
          <a:lstStyle/>
          <a:p>
            <a:pPr lvl="0" algn="ctr" rtl="0">
              <a:spcBef>
                <a:spcPts val="0"/>
              </a:spcBef>
              <a:buNone/>
            </a:pPr>
            <a:r>
              <a:rPr lang="es" sz="1800" b="1">
                <a:solidFill>
                  <a:schemeClr val="lt1"/>
                </a:solidFill>
                <a:latin typeface="Source Code Pro"/>
                <a:ea typeface="Source Code Pro"/>
                <a:cs typeface="Source Code Pro"/>
                <a:sym typeface="Source Code Pro"/>
              </a:rPr>
              <a:t>Mercado central-Vega Central-Mercado de abastos Tirso de Molina-Vega chica-Pérgolas (Santa María - San Francisco)</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Shape 109"/>
          <p:cNvPicPr preferRelativeResize="0"/>
          <p:nvPr/>
        </p:nvPicPr>
        <p:blipFill rotWithShape="1">
          <a:blip r:embed="rId3">
            <a:alphaModFix/>
          </a:blip>
          <a:srcRect l="3021" r="13043"/>
          <a:stretch/>
        </p:blipFill>
        <p:spPr>
          <a:xfrm>
            <a:off x="5741625" y="82750"/>
            <a:ext cx="3133223" cy="4978000"/>
          </a:xfrm>
          <a:prstGeom prst="rect">
            <a:avLst/>
          </a:prstGeom>
          <a:noFill/>
          <a:ln>
            <a:noFill/>
          </a:ln>
        </p:spPr>
      </p:pic>
      <p:pic>
        <p:nvPicPr>
          <p:cNvPr id="110" name="Shape 110"/>
          <p:cNvPicPr preferRelativeResize="0"/>
          <p:nvPr/>
        </p:nvPicPr>
        <p:blipFill>
          <a:blip r:embed="rId4">
            <a:alphaModFix/>
          </a:blip>
          <a:stretch>
            <a:fillRect/>
          </a:stretch>
        </p:blipFill>
        <p:spPr>
          <a:xfrm>
            <a:off x="227300" y="602325"/>
            <a:ext cx="5411424" cy="405857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3">
            <a:alphaModFix/>
          </a:blip>
          <a:srcRect l="3629" t="10666" r="12555"/>
          <a:stretch/>
        </p:blipFill>
        <p:spPr>
          <a:xfrm>
            <a:off x="223924" y="1236299"/>
            <a:ext cx="3752824" cy="3121349"/>
          </a:xfrm>
          <a:prstGeom prst="rect">
            <a:avLst/>
          </a:prstGeom>
          <a:noFill/>
          <a:ln>
            <a:noFill/>
          </a:ln>
        </p:spPr>
      </p:pic>
      <p:pic>
        <p:nvPicPr>
          <p:cNvPr id="116" name="Shape 116"/>
          <p:cNvPicPr preferRelativeResize="0"/>
          <p:nvPr/>
        </p:nvPicPr>
        <p:blipFill rotWithShape="1">
          <a:blip r:embed="rId4">
            <a:alphaModFix/>
          </a:blip>
          <a:srcRect l="12537" t="15490" r="18578" b="41965"/>
          <a:stretch/>
        </p:blipFill>
        <p:spPr>
          <a:xfrm>
            <a:off x="4245899" y="448950"/>
            <a:ext cx="4724249" cy="2188300"/>
          </a:xfrm>
          <a:prstGeom prst="rect">
            <a:avLst/>
          </a:prstGeom>
          <a:noFill/>
          <a:ln>
            <a:noFill/>
          </a:ln>
        </p:spPr>
      </p:pic>
      <p:pic>
        <p:nvPicPr>
          <p:cNvPr id="117" name="Shape 117"/>
          <p:cNvPicPr preferRelativeResize="0"/>
          <p:nvPr/>
        </p:nvPicPr>
        <p:blipFill rotWithShape="1">
          <a:blip r:embed="rId5">
            <a:alphaModFix/>
          </a:blip>
          <a:srcRect l="22338" t="27222" r="14145" b="33811"/>
          <a:stretch/>
        </p:blipFill>
        <p:spPr>
          <a:xfrm>
            <a:off x="4355100" y="2933775"/>
            <a:ext cx="4519724" cy="207949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a:blip r:embed="rId3">
            <a:alphaModFix/>
          </a:blip>
          <a:stretch>
            <a:fillRect/>
          </a:stretch>
        </p:blipFill>
        <p:spPr>
          <a:xfrm>
            <a:off x="0" y="0"/>
            <a:ext cx="9144000" cy="6858000"/>
          </a:xfrm>
          <a:prstGeom prst="rect">
            <a:avLst/>
          </a:prstGeom>
          <a:noFill/>
          <a:ln>
            <a:noFill/>
          </a:ln>
        </p:spPr>
      </p:pic>
      <p:sp>
        <p:nvSpPr>
          <p:cNvPr id="123" name="Shape 123"/>
          <p:cNvSpPr/>
          <p:nvPr/>
        </p:nvSpPr>
        <p:spPr>
          <a:xfrm>
            <a:off x="0" y="4794100"/>
            <a:ext cx="9144000" cy="4296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4" name="Shape 124"/>
          <p:cNvSpPr txBox="1"/>
          <p:nvPr/>
        </p:nvSpPr>
        <p:spPr>
          <a:xfrm>
            <a:off x="25" y="4840150"/>
            <a:ext cx="9144000" cy="337500"/>
          </a:xfrm>
          <a:prstGeom prst="rect">
            <a:avLst/>
          </a:prstGeom>
          <a:noFill/>
          <a:ln>
            <a:noFill/>
          </a:ln>
        </p:spPr>
        <p:txBody>
          <a:bodyPr lIns="91425" tIns="91425" rIns="91425" bIns="91425" anchor="t" anchorCtr="0">
            <a:noAutofit/>
          </a:bodyPr>
          <a:lstStyle/>
          <a:p>
            <a:pPr lvl="0" algn="ctr">
              <a:spcBef>
                <a:spcPts val="0"/>
              </a:spcBef>
              <a:buNone/>
            </a:pPr>
            <a:r>
              <a:rPr lang="es" b="1">
                <a:solidFill>
                  <a:schemeClr val="lt1"/>
                </a:solidFill>
              </a:rPr>
              <a:t>MERCADO DE ABASTOS TIRSO DE MOLINA</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412155" y="0"/>
            <a:ext cx="2880360" cy="5143500"/>
          </a:xfrm>
          <a:prstGeom prst="rect">
            <a:avLst/>
          </a:prstGeom>
          <a:noFill/>
          <a:ln>
            <a:noFill/>
          </a:ln>
        </p:spPr>
      </p:pic>
      <p:pic>
        <p:nvPicPr>
          <p:cNvPr id="130" name="Shape 130"/>
          <p:cNvPicPr preferRelativeResize="0"/>
          <p:nvPr/>
        </p:nvPicPr>
        <p:blipFill rotWithShape="1">
          <a:blip r:embed="rId4">
            <a:alphaModFix/>
          </a:blip>
          <a:srcRect l="11851" r="8771"/>
          <a:stretch/>
        </p:blipFill>
        <p:spPr>
          <a:xfrm>
            <a:off x="2566299" y="21749"/>
            <a:ext cx="3062224" cy="5143500"/>
          </a:xfrm>
          <a:prstGeom prst="rect">
            <a:avLst/>
          </a:prstGeom>
          <a:noFill/>
          <a:ln>
            <a:noFill/>
          </a:ln>
        </p:spPr>
      </p:pic>
      <p:pic>
        <p:nvPicPr>
          <p:cNvPr id="131" name="Shape 131"/>
          <p:cNvPicPr preferRelativeResize="0"/>
          <p:nvPr/>
        </p:nvPicPr>
        <p:blipFill rotWithShape="1">
          <a:blip r:embed="rId5">
            <a:alphaModFix/>
          </a:blip>
          <a:srcRect r="10921"/>
          <a:stretch/>
        </p:blipFill>
        <p:spPr>
          <a:xfrm>
            <a:off x="5757173" y="0"/>
            <a:ext cx="3436425" cy="51435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p:cNvPicPr preferRelativeResize="0"/>
          <p:nvPr/>
        </p:nvPicPr>
        <p:blipFill>
          <a:blip r:embed="rId3">
            <a:alphaModFix/>
          </a:blip>
          <a:stretch>
            <a:fillRect/>
          </a:stretch>
        </p:blipFill>
        <p:spPr>
          <a:xfrm>
            <a:off x="-12" y="0"/>
            <a:ext cx="2828925" cy="5143500"/>
          </a:xfrm>
          <a:prstGeom prst="rect">
            <a:avLst/>
          </a:prstGeom>
          <a:noFill/>
          <a:ln>
            <a:noFill/>
          </a:ln>
        </p:spPr>
      </p:pic>
      <p:pic>
        <p:nvPicPr>
          <p:cNvPr id="137" name="Shape 137"/>
          <p:cNvPicPr preferRelativeResize="0"/>
          <p:nvPr/>
        </p:nvPicPr>
        <p:blipFill>
          <a:blip r:embed="rId4">
            <a:alphaModFix/>
          </a:blip>
          <a:stretch>
            <a:fillRect/>
          </a:stretch>
        </p:blipFill>
        <p:spPr>
          <a:xfrm>
            <a:off x="2968763" y="-20900"/>
            <a:ext cx="3061237" cy="5565885"/>
          </a:xfrm>
          <a:prstGeom prst="rect">
            <a:avLst/>
          </a:prstGeom>
          <a:noFill/>
          <a:ln>
            <a:noFill/>
          </a:ln>
        </p:spPr>
      </p:pic>
      <p:pic>
        <p:nvPicPr>
          <p:cNvPr id="138" name="Shape 138"/>
          <p:cNvPicPr preferRelativeResize="0"/>
          <p:nvPr/>
        </p:nvPicPr>
        <p:blipFill rotWithShape="1">
          <a:blip r:embed="rId5">
            <a:alphaModFix/>
          </a:blip>
          <a:srcRect l="16570" t="-816" r="45855"/>
          <a:stretch/>
        </p:blipFill>
        <p:spPr>
          <a:xfrm>
            <a:off x="6169850" y="-439803"/>
            <a:ext cx="2974150" cy="598477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
        <p:nvSpPr>
          <p:cNvPr id="143" name="Shape 143"/>
          <p:cNvSpPr/>
          <p:nvPr/>
        </p:nvSpPr>
        <p:spPr>
          <a:xfrm>
            <a:off x="0" y="4573525"/>
            <a:ext cx="9144000" cy="4296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 name="Shape 144"/>
          <p:cNvSpPr txBox="1"/>
          <p:nvPr/>
        </p:nvSpPr>
        <p:spPr>
          <a:xfrm>
            <a:off x="0" y="4619575"/>
            <a:ext cx="9144000" cy="337500"/>
          </a:xfrm>
          <a:prstGeom prst="rect">
            <a:avLst/>
          </a:prstGeom>
          <a:noFill/>
          <a:ln>
            <a:noFill/>
          </a:ln>
        </p:spPr>
        <p:txBody>
          <a:bodyPr lIns="91425" tIns="91425" rIns="91425" bIns="91425" anchor="t" anchorCtr="0">
            <a:noAutofit/>
          </a:bodyPr>
          <a:lstStyle/>
          <a:p>
            <a:pPr lvl="0" algn="ctr" rtl="0">
              <a:spcBef>
                <a:spcPts val="0"/>
              </a:spcBef>
              <a:buNone/>
            </a:pPr>
            <a:r>
              <a:rPr lang="es" b="1">
                <a:solidFill>
                  <a:schemeClr val="lt1"/>
                </a:solidFill>
              </a:rPr>
              <a:t>PÉRGOLAS DE LAS FLORES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pic>
        <p:nvPicPr>
          <p:cNvPr id="149" name="Shape 149"/>
          <p:cNvPicPr preferRelativeResize="0"/>
          <p:nvPr/>
        </p:nvPicPr>
        <p:blipFill rotWithShape="1">
          <a:blip r:embed="rId3">
            <a:alphaModFix/>
          </a:blip>
          <a:srcRect l="1301" t="17658" r="23442" b="8333"/>
          <a:stretch/>
        </p:blipFill>
        <p:spPr>
          <a:xfrm>
            <a:off x="304800" y="578625"/>
            <a:ext cx="4172400" cy="2392800"/>
          </a:xfrm>
          <a:prstGeom prst="rect">
            <a:avLst/>
          </a:prstGeom>
          <a:noFill/>
          <a:ln>
            <a:noFill/>
          </a:ln>
        </p:spPr>
      </p:pic>
      <p:sp>
        <p:nvSpPr>
          <p:cNvPr id="150" name="Shape 150"/>
          <p:cNvSpPr txBox="1"/>
          <p:nvPr/>
        </p:nvSpPr>
        <p:spPr>
          <a:xfrm>
            <a:off x="0" y="0"/>
            <a:ext cx="3771300" cy="308100"/>
          </a:xfrm>
          <a:prstGeom prst="rect">
            <a:avLst/>
          </a:prstGeom>
          <a:noFill/>
          <a:ln>
            <a:noFill/>
          </a:ln>
        </p:spPr>
        <p:txBody>
          <a:bodyPr lIns="91425" tIns="91425" rIns="91425" bIns="91425" anchor="t" anchorCtr="0">
            <a:noAutofit/>
          </a:bodyPr>
          <a:lstStyle/>
          <a:p>
            <a:pPr lvl="0" algn="ctr" rtl="0">
              <a:spcBef>
                <a:spcPts val="0"/>
              </a:spcBef>
              <a:buNone/>
            </a:pPr>
            <a:r>
              <a:rPr lang="es" sz="2400" b="1">
                <a:solidFill>
                  <a:schemeClr val="accent1"/>
                </a:solidFill>
                <a:latin typeface="Amatic SC"/>
                <a:ea typeface="Amatic SC"/>
                <a:cs typeface="Amatic SC"/>
                <a:sym typeface="Amatic SC"/>
              </a:rPr>
              <a:t>Pérgola San Francisco</a:t>
            </a:r>
          </a:p>
        </p:txBody>
      </p:sp>
      <p:pic>
        <p:nvPicPr>
          <p:cNvPr id="151" name="Shape 151"/>
          <p:cNvPicPr preferRelativeResize="0"/>
          <p:nvPr/>
        </p:nvPicPr>
        <p:blipFill rotWithShape="1">
          <a:blip r:embed="rId4">
            <a:alphaModFix/>
          </a:blip>
          <a:srcRect l="21029" t="10599" r="11480" b="38393"/>
          <a:stretch/>
        </p:blipFill>
        <p:spPr>
          <a:xfrm>
            <a:off x="4661050" y="536125"/>
            <a:ext cx="4221600" cy="2392800"/>
          </a:xfrm>
          <a:prstGeom prst="rect">
            <a:avLst/>
          </a:prstGeom>
          <a:noFill/>
          <a:ln>
            <a:noFill/>
          </a:ln>
        </p:spPr>
      </p:pic>
      <p:sp>
        <p:nvSpPr>
          <p:cNvPr id="152" name="Shape 152"/>
          <p:cNvSpPr txBox="1"/>
          <p:nvPr/>
        </p:nvSpPr>
        <p:spPr>
          <a:xfrm>
            <a:off x="3252875" y="-899400"/>
            <a:ext cx="7722900" cy="9009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153" name="Shape 153"/>
          <p:cNvPicPr preferRelativeResize="0"/>
          <p:nvPr/>
        </p:nvPicPr>
        <p:blipFill rotWithShape="1">
          <a:blip r:embed="rId5">
            <a:alphaModFix/>
          </a:blip>
          <a:srcRect l="7372" t="17200" r="5889" b="39075"/>
          <a:stretch/>
        </p:blipFill>
        <p:spPr>
          <a:xfrm>
            <a:off x="1865250" y="3055725"/>
            <a:ext cx="5068550" cy="191615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pic>
        <p:nvPicPr>
          <p:cNvPr id="158" name="Shape 158"/>
          <p:cNvPicPr preferRelativeResize="0"/>
          <p:nvPr/>
        </p:nvPicPr>
        <p:blipFill rotWithShape="1">
          <a:blip r:embed="rId3">
            <a:alphaModFix/>
          </a:blip>
          <a:srcRect l="28483" t="4961" r="16982"/>
          <a:stretch/>
        </p:blipFill>
        <p:spPr>
          <a:xfrm>
            <a:off x="600775" y="194812"/>
            <a:ext cx="3637084" cy="4753874"/>
          </a:xfrm>
          <a:prstGeom prst="rect">
            <a:avLst/>
          </a:prstGeom>
          <a:noFill/>
          <a:ln>
            <a:noFill/>
          </a:ln>
        </p:spPr>
      </p:pic>
      <p:pic>
        <p:nvPicPr>
          <p:cNvPr id="159" name="Shape 159"/>
          <p:cNvPicPr preferRelativeResize="0"/>
          <p:nvPr/>
        </p:nvPicPr>
        <p:blipFill rotWithShape="1">
          <a:blip r:embed="rId4">
            <a:alphaModFix/>
          </a:blip>
          <a:srcRect/>
          <a:stretch/>
        </p:blipFill>
        <p:spPr>
          <a:xfrm>
            <a:off x="5103749" y="245987"/>
            <a:ext cx="3488625" cy="46515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Shape 164"/>
          <p:cNvPicPr preferRelativeResize="0"/>
          <p:nvPr/>
        </p:nvPicPr>
        <p:blipFill>
          <a:blip r:embed="rId3">
            <a:alphaModFix/>
          </a:blip>
          <a:stretch>
            <a:fillRect/>
          </a:stretch>
        </p:blipFill>
        <p:spPr>
          <a:xfrm>
            <a:off x="224950" y="538749"/>
            <a:ext cx="5604227" cy="4203151"/>
          </a:xfrm>
          <a:prstGeom prst="rect">
            <a:avLst/>
          </a:prstGeom>
          <a:noFill/>
          <a:ln>
            <a:noFill/>
          </a:ln>
        </p:spPr>
      </p:pic>
      <p:pic>
        <p:nvPicPr>
          <p:cNvPr id="165" name="Shape 165"/>
          <p:cNvPicPr preferRelativeResize="0"/>
          <p:nvPr/>
        </p:nvPicPr>
        <p:blipFill rotWithShape="1">
          <a:blip r:embed="rId4">
            <a:alphaModFix/>
          </a:blip>
          <a:srcRect l="34567" t="17999"/>
          <a:stretch/>
        </p:blipFill>
        <p:spPr>
          <a:xfrm>
            <a:off x="6072995" y="524337"/>
            <a:ext cx="2524075" cy="4217574"/>
          </a:xfrm>
          <a:prstGeom prst="rect">
            <a:avLst/>
          </a:prstGeom>
          <a:noFill/>
          <a:ln>
            <a:noFill/>
          </a:ln>
        </p:spPr>
      </p:pic>
      <p:sp>
        <p:nvSpPr>
          <p:cNvPr id="166" name="Shape 166"/>
          <p:cNvSpPr txBox="1"/>
          <p:nvPr/>
        </p:nvSpPr>
        <p:spPr>
          <a:xfrm>
            <a:off x="203475" y="19450"/>
            <a:ext cx="4397100" cy="408900"/>
          </a:xfrm>
          <a:prstGeom prst="rect">
            <a:avLst/>
          </a:prstGeom>
          <a:noFill/>
          <a:ln>
            <a:noFill/>
          </a:ln>
        </p:spPr>
        <p:txBody>
          <a:bodyPr lIns="91425" tIns="91425" rIns="91425" bIns="91425" anchor="t" anchorCtr="0">
            <a:noAutofit/>
          </a:bodyPr>
          <a:lstStyle/>
          <a:p>
            <a:pPr lvl="0">
              <a:spcBef>
                <a:spcPts val="0"/>
              </a:spcBef>
              <a:buNone/>
            </a:pPr>
            <a:r>
              <a:rPr lang="es"/>
              <a:t>PÉRGOLA SANTA MARÍA</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Shape 171"/>
          <p:cNvPicPr preferRelativeResize="0"/>
          <p:nvPr/>
        </p:nvPicPr>
        <p:blipFill>
          <a:blip r:embed="rId3">
            <a:alphaModFix/>
          </a:blip>
          <a:stretch>
            <a:fillRect/>
          </a:stretch>
        </p:blipFill>
        <p:spPr>
          <a:xfrm>
            <a:off x="35774" y="-25225"/>
            <a:ext cx="3001900" cy="5458029"/>
          </a:xfrm>
          <a:prstGeom prst="rect">
            <a:avLst/>
          </a:prstGeom>
          <a:noFill/>
          <a:ln>
            <a:noFill/>
          </a:ln>
        </p:spPr>
      </p:pic>
      <p:pic>
        <p:nvPicPr>
          <p:cNvPr id="172" name="Shape 172"/>
          <p:cNvPicPr preferRelativeResize="0"/>
          <p:nvPr/>
        </p:nvPicPr>
        <p:blipFill>
          <a:blip r:embed="rId4">
            <a:alphaModFix/>
          </a:blip>
          <a:stretch>
            <a:fillRect/>
          </a:stretch>
        </p:blipFill>
        <p:spPr>
          <a:xfrm>
            <a:off x="3208025" y="0"/>
            <a:ext cx="3001887" cy="5360531"/>
          </a:xfrm>
          <a:prstGeom prst="rect">
            <a:avLst/>
          </a:prstGeom>
          <a:noFill/>
          <a:ln>
            <a:noFill/>
          </a:ln>
        </p:spPr>
      </p:pic>
      <p:pic>
        <p:nvPicPr>
          <p:cNvPr id="173" name="Shape 173"/>
          <p:cNvPicPr preferRelativeResize="0"/>
          <p:nvPr/>
        </p:nvPicPr>
        <p:blipFill rotWithShape="1">
          <a:blip r:embed="rId5">
            <a:alphaModFix/>
          </a:blip>
          <a:srcRect l="32672" r="27517"/>
          <a:stretch/>
        </p:blipFill>
        <p:spPr>
          <a:xfrm>
            <a:off x="6413774" y="174"/>
            <a:ext cx="2730224" cy="5143149"/>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
        <p:cNvGrpSpPr/>
        <p:nvPr/>
      </p:nvGrpSpPr>
      <p:grpSpPr>
        <a:xfrm>
          <a:off x="0" y="0"/>
          <a:ext cx="0" cy="0"/>
          <a:chOff x="0" y="0"/>
          <a:chExt cx="0" cy="0"/>
        </a:xfrm>
      </p:grpSpPr>
      <p:pic>
        <p:nvPicPr>
          <p:cNvPr id="64" name="Shape 64"/>
          <p:cNvPicPr preferRelativeResize="0"/>
          <p:nvPr/>
        </p:nvPicPr>
        <p:blipFill>
          <a:blip r:embed="rId3">
            <a:alphaModFix/>
          </a:blip>
          <a:stretch>
            <a:fillRect/>
          </a:stretch>
        </p:blipFill>
        <p:spPr>
          <a:xfrm>
            <a:off x="3912925" y="142987"/>
            <a:ext cx="4248150" cy="4772025"/>
          </a:xfrm>
          <a:prstGeom prst="rect">
            <a:avLst/>
          </a:prstGeom>
          <a:noFill/>
          <a:ln>
            <a:noFill/>
          </a:ln>
        </p:spPr>
      </p:pic>
      <p:sp>
        <p:nvSpPr>
          <p:cNvPr id="65" name="Shape 65"/>
          <p:cNvSpPr txBox="1"/>
          <p:nvPr/>
        </p:nvSpPr>
        <p:spPr>
          <a:xfrm>
            <a:off x="562550" y="1037262"/>
            <a:ext cx="2716200" cy="2983500"/>
          </a:xfrm>
          <a:prstGeom prst="rect">
            <a:avLst/>
          </a:prstGeom>
          <a:noFill/>
          <a:ln>
            <a:noFill/>
          </a:ln>
        </p:spPr>
        <p:txBody>
          <a:bodyPr lIns="91425" tIns="91425" rIns="91425" bIns="91425" anchor="ctr" anchorCtr="0">
            <a:noAutofit/>
          </a:bodyPr>
          <a:lstStyle/>
          <a:p>
            <a:pPr lvl="0" algn="ctr">
              <a:spcBef>
                <a:spcPts val="0"/>
              </a:spcBef>
              <a:buNone/>
            </a:pPr>
            <a:r>
              <a:rPr lang="es" sz="2400" u="sng">
                <a:solidFill>
                  <a:srgbClr val="FFFFFF"/>
                </a:solidFill>
              </a:rPr>
              <a:t>Sector “La chimba”</a:t>
            </a:r>
          </a:p>
          <a:p>
            <a:pPr lvl="0">
              <a:spcBef>
                <a:spcPts val="0"/>
              </a:spcBef>
              <a:buNone/>
            </a:pPr>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a:blip r:embed="rId3">
            <a:alphaModFix/>
          </a:blip>
          <a:stretch>
            <a:fillRect/>
          </a:stretch>
        </p:blipFill>
        <p:spPr>
          <a:xfrm>
            <a:off x="0" y="0"/>
            <a:ext cx="9144000" cy="6857966"/>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L"/>
          </a:p>
        </p:txBody>
      </p:sp>
      <p:pic>
        <p:nvPicPr>
          <p:cNvPr id="1026" name="Picture 2" descr="https://attachment.outlook.office.net/owa/Ambarying.31@live.com/service.svc/s/GetAttachmentThumbnail?id=AQMkADAwATM0MDAAMS1iYWZkLWE1OTAtMDACLTAwCgBGAAADLA4bTncIRECE5TVaeCW5DwcAoZVoiySECEuEsuYAYDWHPgAAAgEMAAAAoZVoiySECEuEsuYAYDWHPgAAAGZf88cAAAABEgAQAMUA1GzfgCRKtnFl4HLuUS4%3D&amp;thumbnailType=2&amp;X-OWA-CANARY=fqLYbHJgrk6xi8pSmeHSCeAxMdCFctMYmfXlreSJB5LiXLyEaoqE6PqJrYeTrr1BoUVwjWfmsQ0.&amp;token=069a390b-1b72-437f-87e4-66e9260428d9&amp;owa=outlook.liv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853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Shape 183"/>
          <p:cNvSpPr/>
          <p:nvPr/>
        </p:nvSpPr>
        <p:spPr>
          <a:xfrm>
            <a:off x="0" y="4626975"/>
            <a:ext cx="9144000" cy="4296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4" name="Shape 184"/>
          <p:cNvSpPr txBox="1"/>
          <p:nvPr/>
        </p:nvSpPr>
        <p:spPr>
          <a:xfrm>
            <a:off x="-25" y="4673025"/>
            <a:ext cx="9144000" cy="337500"/>
          </a:xfrm>
          <a:prstGeom prst="rect">
            <a:avLst/>
          </a:prstGeom>
          <a:noFill/>
          <a:ln>
            <a:noFill/>
          </a:ln>
        </p:spPr>
        <p:txBody>
          <a:bodyPr lIns="91425" tIns="91425" rIns="91425" bIns="91425" anchor="t" anchorCtr="0">
            <a:noAutofit/>
          </a:bodyPr>
          <a:lstStyle/>
          <a:p>
            <a:pPr lvl="0" algn="ctr" rtl="0">
              <a:spcBef>
                <a:spcPts val="0"/>
              </a:spcBef>
              <a:buNone/>
            </a:pPr>
            <a:r>
              <a:rPr lang="es" b="1">
                <a:solidFill>
                  <a:schemeClr val="lt1"/>
                </a:solidFill>
              </a:rPr>
              <a:t>LA VEGA CENTRAL</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pic>
        <p:nvPicPr>
          <p:cNvPr id="189" name="Shape 189"/>
          <p:cNvPicPr preferRelativeResize="0"/>
          <p:nvPr/>
        </p:nvPicPr>
        <p:blipFill rotWithShape="1">
          <a:blip r:embed="rId3">
            <a:alphaModFix/>
          </a:blip>
          <a:srcRect r="13509"/>
          <a:stretch/>
        </p:blipFill>
        <p:spPr>
          <a:xfrm>
            <a:off x="6340825" y="0"/>
            <a:ext cx="3060574" cy="5143500"/>
          </a:xfrm>
          <a:prstGeom prst="rect">
            <a:avLst/>
          </a:prstGeom>
          <a:noFill/>
          <a:ln>
            <a:noFill/>
          </a:ln>
        </p:spPr>
      </p:pic>
      <p:pic>
        <p:nvPicPr>
          <p:cNvPr id="190" name="Shape 190"/>
          <p:cNvPicPr preferRelativeResize="0"/>
          <p:nvPr/>
        </p:nvPicPr>
        <p:blipFill rotWithShape="1">
          <a:blip r:embed="rId4">
            <a:alphaModFix/>
          </a:blip>
          <a:srcRect l="11441" r="5107"/>
          <a:stretch/>
        </p:blipFill>
        <p:spPr>
          <a:xfrm>
            <a:off x="3208525" y="62"/>
            <a:ext cx="2952750" cy="5143375"/>
          </a:xfrm>
          <a:prstGeom prst="rect">
            <a:avLst/>
          </a:prstGeom>
          <a:noFill/>
          <a:ln>
            <a:noFill/>
          </a:ln>
        </p:spPr>
      </p:pic>
      <p:pic>
        <p:nvPicPr>
          <p:cNvPr id="191" name="Shape 191"/>
          <p:cNvPicPr preferRelativeResize="0"/>
          <p:nvPr/>
        </p:nvPicPr>
        <p:blipFill rotWithShape="1">
          <a:blip r:embed="rId5">
            <a:alphaModFix/>
          </a:blip>
          <a:srcRect l="39682" r="15690"/>
          <a:stretch/>
        </p:blipFill>
        <p:spPr>
          <a:xfrm>
            <a:off x="-16325" y="6825"/>
            <a:ext cx="3060576" cy="514350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Shape 201"/>
          <p:cNvPicPr preferRelativeResize="0"/>
          <p:nvPr/>
        </p:nvPicPr>
        <p:blipFill>
          <a:blip r:embed="rId3">
            <a:alphaModFix/>
          </a:blip>
          <a:stretch>
            <a:fillRect/>
          </a:stretch>
        </p:blipFill>
        <p:spPr>
          <a:xfrm>
            <a:off x="8451" y="0"/>
            <a:ext cx="9127096" cy="5143499"/>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0" y="-46750"/>
            <a:ext cx="2880349" cy="5236999"/>
          </a:xfrm>
          <a:prstGeom prst="rect">
            <a:avLst/>
          </a:prstGeom>
          <a:noFill/>
          <a:ln>
            <a:noFill/>
          </a:ln>
        </p:spPr>
      </p:pic>
      <p:pic>
        <p:nvPicPr>
          <p:cNvPr id="207" name="Shape 207"/>
          <p:cNvPicPr preferRelativeResize="0"/>
          <p:nvPr/>
        </p:nvPicPr>
        <p:blipFill>
          <a:blip r:embed="rId4">
            <a:alphaModFix/>
          </a:blip>
          <a:stretch>
            <a:fillRect/>
          </a:stretch>
        </p:blipFill>
        <p:spPr>
          <a:xfrm>
            <a:off x="2979419" y="0"/>
            <a:ext cx="2880360" cy="5143500"/>
          </a:xfrm>
          <a:prstGeom prst="rect">
            <a:avLst/>
          </a:prstGeom>
          <a:noFill/>
          <a:ln>
            <a:noFill/>
          </a:ln>
        </p:spPr>
      </p:pic>
      <p:pic>
        <p:nvPicPr>
          <p:cNvPr id="208" name="Shape 208"/>
          <p:cNvPicPr preferRelativeResize="0"/>
          <p:nvPr/>
        </p:nvPicPr>
        <p:blipFill rotWithShape="1">
          <a:blip r:embed="rId5">
            <a:alphaModFix/>
          </a:blip>
          <a:srcRect l="22018" t="-3553" r="15834" b="1730"/>
          <a:stretch/>
        </p:blipFill>
        <p:spPr>
          <a:xfrm>
            <a:off x="5958849" y="-199150"/>
            <a:ext cx="4262249" cy="5236999"/>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a:blip r:embed="rId3">
            <a:alphaModFix/>
          </a:blip>
          <a:stretch>
            <a:fillRect/>
          </a:stretch>
        </p:blipFill>
        <p:spPr>
          <a:xfrm>
            <a:off x="8451" y="0"/>
            <a:ext cx="9127096" cy="5143499"/>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a:blip r:embed="rId3">
            <a:alphaModFix/>
          </a:blip>
          <a:stretch>
            <a:fillRect/>
          </a:stretch>
        </p:blipFill>
        <p:spPr>
          <a:xfrm>
            <a:off x="8451" y="0"/>
            <a:ext cx="9127096" cy="5143499"/>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0" y="3139275"/>
            <a:ext cx="9144000" cy="1049400"/>
          </a:xfrm>
          <a:prstGeom prst="rect">
            <a:avLst/>
          </a:prstGeom>
        </p:spPr>
        <p:txBody>
          <a:bodyPr lIns="91425" tIns="91425" rIns="91425" bIns="91425" anchor="ctr" anchorCtr="0">
            <a:noAutofit/>
          </a:bodyPr>
          <a:lstStyle/>
          <a:p>
            <a:pPr lvl="0" algn="ctr" rtl="0">
              <a:spcBef>
                <a:spcPts val="0"/>
              </a:spcBef>
              <a:buNone/>
            </a:pPr>
            <a:endParaRPr sz="4800"/>
          </a:p>
          <a:p>
            <a:pPr lvl="0" algn="ctr" rtl="0">
              <a:spcBef>
                <a:spcPts val="0"/>
              </a:spcBef>
              <a:buNone/>
            </a:pPr>
            <a:r>
              <a:rPr lang="es" sz="3000">
                <a:solidFill>
                  <a:srgbClr val="000000"/>
                </a:solidFill>
                <a:latin typeface="Source Code Pro"/>
                <a:ea typeface="Source Code Pro"/>
                <a:cs typeface="Source Code Pro"/>
                <a:sym typeface="Source Code Pro"/>
              </a:rPr>
              <a:t>Etnografía rápida</a:t>
            </a:r>
          </a:p>
          <a:p>
            <a:pPr lvl="0" algn="ctr" rtl="0">
              <a:spcBef>
                <a:spcPts val="0"/>
              </a:spcBef>
              <a:buNone/>
            </a:pPr>
            <a:endParaRPr sz="4800"/>
          </a:p>
          <a:p>
            <a:pPr lvl="0" algn="ctr">
              <a:spcBef>
                <a:spcPts val="0"/>
              </a:spcBef>
              <a:buNone/>
            </a:pPr>
            <a:endParaRPr sz="4800"/>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idx="4294967295"/>
          </p:nvPr>
        </p:nvSpPr>
        <p:spPr>
          <a:xfrm>
            <a:off x="4216086" y="2340182"/>
            <a:ext cx="4329200" cy="3538500"/>
          </a:xfrm>
          <a:prstGeom prst="rect">
            <a:avLst/>
          </a:prstGeom>
        </p:spPr>
        <p:txBody>
          <a:bodyPr lIns="91425" tIns="91425" rIns="91425" bIns="91425" anchor="t" anchorCtr="0">
            <a:noAutofit/>
          </a:bodyPr>
          <a:lstStyle/>
          <a:p>
            <a:pPr lvl="0" algn="ctr" rtl="0">
              <a:spcBef>
                <a:spcPts val="0"/>
              </a:spcBef>
              <a:buNone/>
            </a:pPr>
            <a:r>
              <a:rPr lang="es" sz="2800" dirty="0">
                <a:latin typeface="Source Code Pro" panose="020B0604020202020204" charset="0"/>
              </a:rPr>
              <a:t>Mosca en la </a:t>
            </a:r>
            <a:r>
              <a:rPr lang="es" sz="2800" dirty="0" smtClean="0">
                <a:latin typeface="Source Code Pro" panose="020B0604020202020204" charset="0"/>
              </a:rPr>
              <a:t>pared</a:t>
            </a:r>
            <a:br>
              <a:rPr lang="es" sz="2800" dirty="0" smtClean="0">
                <a:latin typeface="Source Code Pro" panose="020B0604020202020204" charset="0"/>
              </a:rPr>
            </a:br>
            <a:r>
              <a:rPr lang="es" sz="2800" dirty="0">
                <a:latin typeface="Source Code Pro" panose="020B0604020202020204" charset="0"/>
              </a:rPr>
              <a:t> </a:t>
            </a:r>
            <a:r>
              <a:rPr lang="es" sz="2800" dirty="0" smtClean="0">
                <a:latin typeface="Source Code Pro" panose="020B0604020202020204" charset="0"/>
              </a:rPr>
              <a:t> </a:t>
            </a:r>
            <a:r>
              <a:rPr lang="es" sz="1600" dirty="0" smtClean="0">
                <a:latin typeface="Source Code Pro" panose="020B0604020202020204" charset="0"/>
              </a:rPr>
              <a:t> Observación sin intervención</a:t>
            </a:r>
            <a:endParaRPr lang="es" sz="1600" dirty="0">
              <a:latin typeface="Source Code Pro" panose="020B0604020202020204" charset="0"/>
            </a:endParaRPr>
          </a:p>
        </p:txBody>
      </p:sp>
      <p:pic>
        <p:nvPicPr>
          <p:cNvPr id="71" name="Shape 71"/>
          <p:cNvPicPr preferRelativeResize="0"/>
          <p:nvPr/>
        </p:nvPicPr>
        <p:blipFill>
          <a:blip r:embed="rId3">
            <a:alphaModFix/>
            <a:biLevel thresh="75000"/>
          </a:blip>
          <a:stretch>
            <a:fillRect/>
          </a:stretch>
        </p:blipFill>
        <p:spPr>
          <a:xfrm rot="605174">
            <a:off x="370026" y="350975"/>
            <a:ext cx="4415348" cy="4615373"/>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11700" y="292850"/>
            <a:ext cx="8520600" cy="801000"/>
          </a:xfrm>
          <a:prstGeom prst="rect">
            <a:avLst/>
          </a:prstGeom>
        </p:spPr>
        <p:txBody>
          <a:bodyPr lIns="91425" tIns="91425" rIns="91425" bIns="91425" anchor="t" anchorCtr="0">
            <a:noAutofit/>
          </a:bodyPr>
          <a:lstStyle/>
          <a:p>
            <a:pPr lvl="0" algn="ctr">
              <a:spcBef>
                <a:spcPts val="0"/>
              </a:spcBef>
              <a:buNone/>
            </a:pPr>
            <a:r>
              <a:rPr lang="es" sz="2200" b="0">
                <a:latin typeface="Source Code Pro"/>
                <a:ea typeface="Source Code Pro"/>
                <a:cs typeface="Source Code Pro"/>
                <a:sym typeface="Source Code Pro"/>
              </a:rPr>
              <a:t>  Información específica a reunir : Entrevistas  </a:t>
            </a:r>
          </a:p>
        </p:txBody>
      </p:sp>
      <p:sp>
        <p:nvSpPr>
          <p:cNvPr id="229" name="Shape 229"/>
          <p:cNvSpPr txBox="1">
            <a:spLocks noGrp="1"/>
          </p:cNvSpPr>
          <p:nvPr>
            <p:ph type="body" idx="1"/>
          </p:nvPr>
        </p:nvSpPr>
        <p:spPr>
          <a:xfrm>
            <a:off x="311700" y="1228675"/>
            <a:ext cx="8520600" cy="3340200"/>
          </a:xfrm>
          <a:prstGeom prst="rect">
            <a:avLst/>
          </a:prstGeom>
        </p:spPr>
        <p:txBody>
          <a:bodyPr lIns="91425" tIns="91425" rIns="91425" bIns="91425" anchor="t" anchorCtr="0">
            <a:noAutofit/>
          </a:bodyPr>
          <a:lstStyle/>
          <a:p>
            <a:pPr lvl="0">
              <a:spcBef>
                <a:spcPts val="0"/>
              </a:spcBef>
              <a:buNone/>
            </a:pPr>
            <a:r>
              <a:rPr lang="es" sz="1400"/>
              <a:t>Relación con el sector.</a:t>
            </a:r>
          </a:p>
          <a:p>
            <a:pPr lvl="0">
              <a:spcBef>
                <a:spcPts val="0"/>
              </a:spcBef>
              <a:buNone/>
            </a:pPr>
            <a:r>
              <a:rPr lang="es" sz="1400"/>
              <a:t>Relación entre cliente-comerciante, comerciante-comerciante.</a:t>
            </a:r>
          </a:p>
          <a:p>
            <a:pPr lvl="0">
              <a:spcBef>
                <a:spcPts val="0"/>
              </a:spcBef>
              <a:buNone/>
            </a:pPr>
            <a:r>
              <a:rPr lang="es" sz="1400"/>
              <a:t>Organización de comunidad.</a:t>
            </a:r>
          </a:p>
          <a:p>
            <a:pPr lvl="0">
              <a:spcBef>
                <a:spcPts val="0"/>
              </a:spcBef>
              <a:buNone/>
            </a:pPr>
            <a:r>
              <a:rPr lang="es" sz="1400"/>
              <a:t>Personalidad de las personas del sector.</a:t>
            </a:r>
          </a:p>
          <a:p>
            <a:pPr lvl="0">
              <a:spcBef>
                <a:spcPts val="0"/>
              </a:spcBef>
              <a:buNone/>
            </a:pPr>
            <a:r>
              <a:rPr lang="es" sz="1400"/>
              <a:t>Forma de identificarse.</a:t>
            </a:r>
          </a:p>
          <a:p>
            <a:pPr lvl="0">
              <a:spcBef>
                <a:spcPts val="0"/>
              </a:spcBef>
              <a:buNone/>
            </a:pPr>
            <a:r>
              <a:rPr lang="es" sz="1400"/>
              <a:t>Razón por la cual el lugar es tan frecuentado. </a:t>
            </a:r>
          </a:p>
          <a:p>
            <a:pPr lvl="0">
              <a:spcBef>
                <a:spcPts val="0"/>
              </a:spcBef>
              <a:buNone/>
            </a:pPr>
            <a:endParaRPr sz="1400"/>
          </a:p>
          <a:p>
            <a:pPr lvl="0">
              <a:spcBef>
                <a:spcPts val="0"/>
              </a:spcBef>
              <a:buNone/>
            </a:pPr>
            <a:endParaRPr sz="1400"/>
          </a:p>
          <a:p>
            <a:pPr lvl="0">
              <a:spcBef>
                <a:spcPts val="0"/>
              </a:spcBef>
              <a:buNone/>
            </a:pPr>
            <a:endParaRPr/>
          </a:p>
          <a:p>
            <a:pPr lvl="0">
              <a:spcBef>
                <a:spcPts val="0"/>
              </a:spcBef>
              <a:buNone/>
            </a:pPr>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Shape 234"/>
          <p:cNvPicPr preferRelativeResize="0"/>
          <p:nvPr/>
        </p:nvPicPr>
        <p:blipFill rotWithShape="1">
          <a:blip r:embed="rId3">
            <a:alphaModFix/>
          </a:blip>
          <a:srcRect l="1500" t="15891" r="2933" b="2067"/>
          <a:stretch/>
        </p:blipFill>
        <p:spPr>
          <a:xfrm>
            <a:off x="906725" y="1175524"/>
            <a:ext cx="7494325" cy="3866025"/>
          </a:xfrm>
          <a:prstGeom prst="rect">
            <a:avLst/>
          </a:prstGeom>
          <a:noFill/>
          <a:ln>
            <a:noFill/>
          </a:ln>
        </p:spPr>
      </p:pic>
      <p:sp>
        <p:nvSpPr>
          <p:cNvPr id="235" name="Shape 235"/>
          <p:cNvSpPr txBox="1"/>
          <p:nvPr/>
        </p:nvSpPr>
        <p:spPr>
          <a:xfrm>
            <a:off x="462650" y="260000"/>
            <a:ext cx="7797000" cy="530700"/>
          </a:xfrm>
          <a:prstGeom prst="rect">
            <a:avLst/>
          </a:prstGeom>
          <a:noFill/>
          <a:ln>
            <a:noFill/>
          </a:ln>
        </p:spPr>
        <p:txBody>
          <a:bodyPr lIns="91425" tIns="91425" rIns="91425" bIns="91425" anchor="t" anchorCtr="0">
            <a:noAutofit/>
          </a:bodyPr>
          <a:lstStyle/>
          <a:p>
            <a:pPr lvl="0" indent="457200" algn="ctr">
              <a:spcBef>
                <a:spcPts val="0"/>
              </a:spcBef>
              <a:buNone/>
            </a:pPr>
            <a:r>
              <a:rPr lang="es" b="1"/>
              <a:t>ENTREVISTAS POR SECTOR</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Shape 240"/>
          <p:cNvPicPr preferRelativeResize="0"/>
          <p:nvPr/>
        </p:nvPicPr>
        <p:blipFill>
          <a:blip r:embed="rId3">
            <a:alphaModFix/>
          </a:blip>
          <a:stretch>
            <a:fillRect/>
          </a:stretch>
        </p:blipFill>
        <p:spPr>
          <a:xfrm>
            <a:off x="1253650" y="717950"/>
            <a:ext cx="4116300" cy="4284297"/>
          </a:xfrm>
          <a:prstGeom prst="rect">
            <a:avLst/>
          </a:prstGeom>
          <a:noFill/>
          <a:ln>
            <a:noFill/>
          </a:ln>
        </p:spPr>
      </p:pic>
      <p:sp>
        <p:nvSpPr>
          <p:cNvPr id="241" name="Shape 241"/>
          <p:cNvSpPr txBox="1"/>
          <p:nvPr/>
        </p:nvSpPr>
        <p:spPr>
          <a:xfrm>
            <a:off x="5484850" y="829800"/>
            <a:ext cx="2412900" cy="411900"/>
          </a:xfrm>
          <a:prstGeom prst="rect">
            <a:avLst/>
          </a:prstGeom>
          <a:noFill/>
          <a:ln>
            <a:noFill/>
          </a:ln>
        </p:spPr>
        <p:txBody>
          <a:bodyPr lIns="91425" tIns="91425" rIns="91425" bIns="91425" anchor="t" anchorCtr="0">
            <a:noAutofit/>
          </a:bodyPr>
          <a:lstStyle/>
          <a:p>
            <a:pPr lvl="0">
              <a:spcBef>
                <a:spcPts val="0"/>
              </a:spcBef>
              <a:buNone/>
            </a:pPr>
            <a:r>
              <a:rPr lang="es"/>
              <a:t>Vendedores</a:t>
            </a:r>
          </a:p>
        </p:txBody>
      </p:sp>
      <p:sp>
        <p:nvSpPr>
          <p:cNvPr id="242" name="Shape 242"/>
          <p:cNvSpPr txBox="1"/>
          <p:nvPr/>
        </p:nvSpPr>
        <p:spPr>
          <a:xfrm>
            <a:off x="5484850" y="1538975"/>
            <a:ext cx="1482900" cy="317700"/>
          </a:xfrm>
          <a:prstGeom prst="rect">
            <a:avLst/>
          </a:prstGeom>
          <a:noFill/>
          <a:ln>
            <a:noFill/>
          </a:ln>
        </p:spPr>
        <p:txBody>
          <a:bodyPr lIns="91425" tIns="91425" rIns="91425" bIns="91425" anchor="t" anchorCtr="0">
            <a:noAutofit/>
          </a:bodyPr>
          <a:lstStyle/>
          <a:p>
            <a:pPr lvl="0">
              <a:spcBef>
                <a:spcPts val="0"/>
              </a:spcBef>
              <a:buNone/>
            </a:pPr>
            <a:r>
              <a:rPr lang="es"/>
              <a:t>Compradores </a:t>
            </a:r>
          </a:p>
        </p:txBody>
      </p:sp>
      <p:sp>
        <p:nvSpPr>
          <p:cNvPr id="243" name="Shape 243"/>
          <p:cNvSpPr txBox="1"/>
          <p:nvPr/>
        </p:nvSpPr>
        <p:spPr>
          <a:xfrm>
            <a:off x="5555350" y="2134800"/>
            <a:ext cx="1247700" cy="317700"/>
          </a:xfrm>
          <a:prstGeom prst="rect">
            <a:avLst/>
          </a:prstGeom>
          <a:noFill/>
          <a:ln>
            <a:noFill/>
          </a:ln>
        </p:spPr>
        <p:txBody>
          <a:bodyPr lIns="91425" tIns="91425" rIns="91425" bIns="91425" anchor="t" anchorCtr="0">
            <a:noAutofit/>
          </a:bodyPr>
          <a:lstStyle/>
          <a:p>
            <a:pPr lvl="0">
              <a:spcBef>
                <a:spcPts val="0"/>
              </a:spcBef>
              <a:buNone/>
            </a:pPr>
            <a:r>
              <a:rPr lang="es"/>
              <a:t>Residentes</a:t>
            </a:r>
          </a:p>
        </p:txBody>
      </p:sp>
      <p:sp>
        <p:nvSpPr>
          <p:cNvPr id="244" name="Shape 244"/>
          <p:cNvSpPr txBox="1"/>
          <p:nvPr/>
        </p:nvSpPr>
        <p:spPr>
          <a:xfrm>
            <a:off x="5520100" y="2730625"/>
            <a:ext cx="1412400" cy="258900"/>
          </a:xfrm>
          <a:prstGeom prst="rect">
            <a:avLst/>
          </a:prstGeom>
          <a:noFill/>
          <a:ln>
            <a:noFill/>
          </a:ln>
        </p:spPr>
        <p:txBody>
          <a:bodyPr lIns="91425" tIns="91425" rIns="91425" bIns="91425" anchor="t" anchorCtr="0">
            <a:noAutofit/>
          </a:bodyPr>
          <a:lstStyle/>
          <a:p>
            <a:pPr lvl="0">
              <a:spcBef>
                <a:spcPts val="0"/>
              </a:spcBef>
              <a:buNone/>
            </a:pPr>
            <a:r>
              <a:rPr lang="es"/>
              <a:t>Turistas </a:t>
            </a:r>
          </a:p>
        </p:txBody>
      </p:sp>
      <p:sp>
        <p:nvSpPr>
          <p:cNvPr id="245" name="Shape 245"/>
          <p:cNvSpPr txBox="1"/>
          <p:nvPr/>
        </p:nvSpPr>
        <p:spPr>
          <a:xfrm>
            <a:off x="5484700" y="3345587"/>
            <a:ext cx="1247700" cy="258900"/>
          </a:xfrm>
          <a:prstGeom prst="rect">
            <a:avLst/>
          </a:prstGeom>
          <a:noFill/>
          <a:ln>
            <a:noFill/>
          </a:ln>
        </p:spPr>
        <p:txBody>
          <a:bodyPr lIns="91425" tIns="91425" rIns="91425" bIns="91425" anchor="t" anchorCtr="0">
            <a:noAutofit/>
          </a:bodyPr>
          <a:lstStyle/>
          <a:p>
            <a:pPr lvl="0">
              <a:spcBef>
                <a:spcPts val="0"/>
              </a:spcBef>
              <a:buNone/>
            </a:pPr>
            <a:r>
              <a:rPr lang="es"/>
              <a:t>Trabajadores</a:t>
            </a:r>
          </a:p>
        </p:txBody>
      </p:sp>
      <p:sp>
        <p:nvSpPr>
          <p:cNvPr id="246" name="Shape 246"/>
          <p:cNvSpPr txBox="1"/>
          <p:nvPr/>
        </p:nvSpPr>
        <p:spPr>
          <a:xfrm>
            <a:off x="5555350" y="4096000"/>
            <a:ext cx="1106400" cy="258900"/>
          </a:xfrm>
          <a:prstGeom prst="rect">
            <a:avLst/>
          </a:prstGeom>
          <a:noFill/>
          <a:ln>
            <a:noFill/>
          </a:ln>
        </p:spPr>
        <p:txBody>
          <a:bodyPr lIns="91425" tIns="91425" rIns="91425" bIns="91425" anchor="t" anchorCtr="0">
            <a:noAutofit/>
          </a:bodyPr>
          <a:lstStyle/>
          <a:p>
            <a:pPr lvl="0">
              <a:spcBef>
                <a:spcPts val="0"/>
              </a:spcBef>
              <a:buNone/>
            </a:pPr>
            <a:r>
              <a:rPr lang="es"/>
              <a:t>Otros</a:t>
            </a:r>
          </a:p>
          <a:p>
            <a:pPr lvl="0">
              <a:spcBef>
                <a:spcPts val="0"/>
              </a:spcBef>
              <a:buNone/>
            </a:pPr>
            <a:r>
              <a:rPr lang="es"/>
              <a:t>-Periodista</a:t>
            </a:r>
          </a:p>
          <a:p>
            <a:pPr lvl="0">
              <a:spcBef>
                <a:spcPts val="0"/>
              </a:spcBef>
              <a:buNone/>
            </a:pPr>
            <a:r>
              <a:rPr lang="es"/>
              <a:t>-Manager</a:t>
            </a:r>
          </a:p>
          <a:p>
            <a:pPr lvl="0">
              <a:spcBef>
                <a:spcPts val="0"/>
              </a:spcBef>
              <a:buNone/>
            </a:pPr>
            <a:r>
              <a:rPr lang="es"/>
              <a:t>-Arquitecto</a:t>
            </a:r>
          </a:p>
          <a:p>
            <a:pPr lvl="0">
              <a:spcBef>
                <a:spcPts val="0"/>
              </a:spcBef>
              <a:buNone/>
            </a:pPr>
            <a:endParaRPr/>
          </a:p>
        </p:txBody>
      </p:sp>
      <p:sp>
        <p:nvSpPr>
          <p:cNvPr id="247" name="Shape 247"/>
          <p:cNvSpPr txBox="1"/>
          <p:nvPr/>
        </p:nvSpPr>
        <p:spPr>
          <a:xfrm>
            <a:off x="1577175" y="82400"/>
            <a:ext cx="6402900" cy="435600"/>
          </a:xfrm>
          <a:prstGeom prst="rect">
            <a:avLst/>
          </a:prstGeom>
          <a:noFill/>
          <a:ln>
            <a:noFill/>
          </a:ln>
        </p:spPr>
        <p:txBody>
          <a:bodyPr lIns="91425" tIns="91425" rIns="91425" bIns="91425" anchor="t" anchorCtr="0">
            <a:noAutofit/>
          </a:bodyPr>
          <a:lstStyle/>
          <a:p>
            <a:pPr lvl="0" algn="ctr">
              <a:spcBef>
                <a:spcPts val="0"/>
              </a:spcBef>
              <a:buNone/>
            </a:pPr>
            <a:r>
              <a:rPr lang="es" dirty="0">
                <a:latin typeface="Source Code Pro"/>
                <a:ea typeface="Source Code Pro"/>
                <a:cs typeface="Source Code Pro"/>
                <a:sym typeface="Source Code Pro"/>
              </a:rPr>
              <a:t>Tipos de entrevistados</a:t>
            </a:r>
          </a:p>
        </p:txBody>
      </p:sp>
      <p:sp>
        <p:nvSpPr>
          <p:cNvPr id="2" name="TextBox 1"/>
          <p:cNvSpPr txBox="1"/>
          <p:nvPr/>
        </p:nvSpPr>
        <p:spPr>
          <a:xfrm>
            <a:off x="7467600" y="4863747"/>
            <a:ext cx="1676400" cy="276999"/>
          </a:xfrm>
          <a:prstGeom prst="rect">
            <a:avLst/>
          </a:prstGeom>
          <a:noFill/>
        </p:spPr>
        <p:txBody>
          <a:bodyPr wrap="square" rtlCol="0">
            <a:spAutoFit/>
          </a:bodyPr>
          <a:lstStyle/>
          <a:p>
            <a:r>
              <a:rPr lang="es-CL" sz="1200" dirty="0" smtClean="0"/>
              <a:t>Total de muestra: 53</a:t>
            </a:r>
            <a:endParaRPr lang="es-CL" sz="1200" dirty="0"/>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0" y="2730025"/>
            <a:ext cx="9144000" cy="801000"/>
          </a:xfrm>
          <a:prstGeom prst="rect">
            <a:avLst/>
          </a:prstGeom>
        </p:spPr>
        <p:txBody>
          <a:bodyPr lIns="91425" tIns="91425" rIns="91425" bIns="91425" anchor="t" anchorCtr="0">
            <a:noAutofit/>
          </a:bodyPr>
          <a:lstStyle/>
          <a:p>
            <a:pPr lvl="0" algn="ctr">
              <a:spcBef>
                <a:spcPts val="0"/>
              </a:spcBef>
              <a:buNone/>
            </a:pPr>
            <a:r>
              <a:rPr lang="es" sz="3000">
                <a:latin typeface="Source Code Pro"/>
                <a:ea typeface="Source Code Pro"/>
                <a:cs typeface="Source Code Pro"/>
                <a:sym typeface="Source Code Pro"/>
              </a:rPr>
              <a:t>Resultados y conclusiones </a:t>
            </a:r>
            <a:r>
              <a:rPr lang="es" sz="3000" u="sng">
                <a:latin typeface="Source Code Pro"/>
                <a:ea typeface="Source Code Pro"/>
                <a:cs typeface="Source Code Pro"/>
                <a:sym typeface="Source Code Pro"/>
              </a:rPr>
              <a:t>Mercado</a:t>
            </a:r>
            <a:r>
              <a:rPr lang="es" sz="3000">
                <a:latin typeface="Source Code Pro"/>
                <a:ea typeface="Source Code Pro"/>
                <a:cs typeface="Source Code Pro"/>
                <a:sym typeface="Source Code Pro"/>
              </a:rPr>
              <a:t> </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417649" y="925287"/>
            <a:ext cx="3848099" cy="2883450"/>
          </a:xfrm>
          <a:prstGeom prst="rect">
            <a:avLst/>
          </a:prstGeom>
          <a:noFill/>
          <a:ln>
            <a:noFill/>
          </a:ln>
        </p:spPr>
      </p:pic>
      <p:pic>
        <p:nvPicPr>
          <p:cNvPr id="258" name="Shape 258"/>
          <p:cNvPicPr preferRelativeResize="0"/>
          <p:nvPr/>
        </p:nvPicPr>
        <p:blipFill>
          <a:blip r:embed="rId4">
            <a:alphaModFix/>
          </a:blip>
          <a:stretch>
            <a:fillRect/>
          </a:stretch>
        </p:blipFill>
        <p:spPr>
          <a:xfrm>
            <a:off x="4651400" y="928812"/>
            <a:ext cx="4180899" cy="2876425"/>
          </a:xfrm>
          <a:prstGeom prst="rect">
            <a:avLst/>
          </a:prstGeom>
          <a:noFill/>
          <a:ln>
            <a:noFill/>
          </a:ln>
        </p:spPr>
      </p:pic>
      <p:sp>
        <p:nvSpPr>
          <p:cNvPr id="259" name="Shape 259"/>
          <p:cNvSpPr txBox="1"/>
          <p:nvPr/>
        </p:nvSpPr>
        <p:spPr>
          <a:xfrm>
            <a:off x="220525" y="4053825"/>
            <a:ext cx="8724000" cy="972900"/>
          </a:xfrm>
          <a:prstGeom prst="rect">
            <a:avLst/>
          </a:prstGeom>
          <a:noFill/>
          <a:ln>
            <a:noFill/>
          </a:ln>
        </p:spPr>
        <p:txBody>
          <a:bodyPr lIns="91425" tIns="91425" rIns="91425" bIns="91425" anchor="t" anchorCtr="0">
            <a:noAutofit/>
          </a:bodyPr>
          <a:lstStyle/>
          <a:p>
            <a:pPr lvl="0" algn="just">
              <a:spcBef>
                <a:spcPts val="0"/>
              </a:spcBef>
              <a:buNone/>
            </a:pPr>
            <a:r>
              <a:rPr lang="es" sz="1200">
                <a:solidFill>
                  <a:srgbClr val="FFFFFF"/>
                </a:solidFill>
                <a:latin typeface="Source Code Pro"/>
                <a:ea typeface="Source Code Pro"/>
                <a:cs typeface="Source Code Pro"/>
                <a:sym typeface="Source Code Pro"/>
              </a:rPr>
              <a:t>En 1817 Bernardo O’Higgins creó la plaza de abasto, la que luego será transformada en el actual Mercado Central, en 1864,por el arquitecto Aldunate, sin embargo en 1868 se comienza el montaje, y se inauguró en 1872, y en 1884 se le agrega un cordón de locales y queda con la fachada que lo conocemos hoy en día.</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311700" y="294250"/>
            <a:ext cx="8520600" cy="4274400"/>
          </a:xfrm>
          <a:prstGeom prst="rect">
            <a:avLst/>
          </a:prstGeom>
        </p:spPr>
        <p:txBody>
          <a:bodyPr lIns="91425" tIns="91425" rIns="91425" bIns="91425" anchor="t" anchorCtr="0">
            <a:noAutofit/>
          </a:bodyPr>
          <a:lstStyle/>
          <a:p>
            <a:pPr lvl="0">
              <a:spcBef>
                <a:spcPts val="0"/>
              </a:spcBef>
              <a:buNone/>
            </a:pPr>
            <a:r>
              <a:rPr lang="es" sz="2400" b="1"/>
              <a:t>Entrevistados</a:t>
            </a:r>
          </a:p>
          <a:p>
            <a:pPr lvl="0">
              <a:spcBef>
                <a:spcPts val="0"/>
              </a:spcBef>
              <a:buNone/>
            </a:pPr>
            <a:endParaRPr b="1"/>
          </a:p>
          <a:p>
            <a:pPr lvl="0">
              <a:spcBef>
                <a:spcPts val="0"/>
              </a:spcBef>
              <a:buNone/>
            </a:pPr>
            <a:r>
              <a:rPr lang="es"/>
              <a:t>-Parte central del mercado enfocado</a:t>
            </a:r>
          </a:p>
          <a:p>
            <a:pPr lvl="0">
              <a:spcBef>
                <a:spcPts val="0"/>
              </a:spcBef>
              <a:buNone/>
            </a:pPr>
            <a:r>
              <a:rPr lang="es"/>
              <a:t> a turistas. </a:t>
            </a:r>
          </a:p>
          <a:p>
            <a:pPr lvl="0">
              <a:spcBef>
                <a:spcPts val="0"/>
              </a:spcBef>
              <a:buNone/>
            </a:pPr>
            <a:r>
              <a:rPr lang="es"/>
              <a:t>-A la ampliación recurre un mayor</a:t>
            </a:r>
          </a:p>
          <a:p>
            <a:pPr lvl="0">
              <a:spcBef>
                <a:spcPts val="0"/>
              </a:spcBef>
              <a:buNone/>
            </a:pPr>
            <a:r>
              <a:rPr lang="es"/>
              <a:t> público local</a:t>
            </a:r>
          </a:p>
          <a:p>
            <a:pPr lvl="0">
              <a:spcBef>
                <a:spcPts val="0"/>
              </a:spcBef>
              <a:buNone/>
            </a:pPr>
            <a:r>
              <a:rPr lang="es"/>
              <a:t>-Ambiente tranquilo</a:t>
            </a:r>
          </a:p>
          <a:p>
            <a:pPr lvl="0">
              <a:spcBef>
                <a:spcPts val="0"/>
              </a:spcBef>
              <a:buNone/>
            </a:pPr>
            <a:endParaRPr/>
          </a:p>
          <a:p>
            <a:pPr lvl="0">
              <a:spcBef>
                <a:spcPts val="0"/>
              </a:spcBef>
              <a:buNone/>
            </a:pPr>
            <a:endParaRP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2649" y="0"/>
            <a:ext cx="5270666" cy="5143500"/>
          </a:xfrm>
          <a:prstGeom prst="rect">
            <a:avLst/>
          </a:prstGeom>
        </p:spPr>
      </p:pic>
    </p:spTree>
    <p:extLst>
      <p:ext uri="{BB962C8B-B14F-4D97-AF65-F5344CB8AC3E}">
        <p14:creationId xmlns:p14="http://schemas.microsoft.com/office/powerpoint/2010/main" val="2753862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p:nvPr/>
        </p:nvSpPr>
        <p:spPr>
          <a:xfrm>
            <a:off x="0" y="3029025"/>
            <a:ext cx="9144000" cy="732600"/>
          </a:xfrm>
          <a:prstGeom prst="rect">
            <a:avLst/>
          </a:prstGeom>
          <a:noFill/>
          <a:ln>
            <a:noFill/>
          </a:ln>
        </p:spPr>
        <p:txBody>
          <a:bodyPr lIns="91425" tIns="91425" rIns="91425" bIns="91425" anchor="t" anchorCtr="0">
            <a:noAutofit/>
          </a:bodyPr>
          <a:lstStyle/>
          <a:p>
            <a:pPr lvl="0" algn="ctr">
              <a:spcBef>
                <a:spcPts val="0"/>
              </a:spcBef>
              <a:buNone/>
            </a:pPr>
            <a:r>
              <a:rPr lang="es" sz="3000" b="1">
                <a:latin typeface="Source Code Pro"/>
                <a:ea typeface="Source Code Pro"/>
                <a:cs typeface="Source Code Pro"/>
                <a:sym typeface="Source Code Pro"/>
              </a:rPr>
              <a:t>Resultados y conclusiones </a:t>
            </a:r>
            <a:r>
              <a:rPr lang="es" sz="3000" b="1" u="sng">
                <a:latin typeface="Source Code Pro"/>
                <a:ea typeface="Source Code Pro"/>
                <a:cs typeface="Source Code Pro"/>
                <a:sym typeface="Source Code Pro"/>
              </a:rPr>
              <a:t>La Vega</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311700" y="92750"/>
            <a:ext cx="8520600" cy="801000"/>
          </a:xfrm>
          <a:prstGeom prst="rect">
            <a:avLst/>
          </a:prstGeom>
        </p:spPr>
        <p:txBody>
          <a:bodyPr lIns="91425" tIns="91425" rIns="91425" bIns="91425" anchor="t" anchorCtr="0">
            <a:noAutofit/>
          </a:bodyPr>
          <a:lstStyle/>
          <a:p>
            <a:pPr lvl="0">
              <a:spcBef>
                <a:spcPts val="0"/>
              </a:spcBef>
              <a:buNone/>
            </a:pPr>
            <a:r>
              <a:rPr lang="es" sz="3000">
                <a:latin typeface="Source Code Pro"/>
                <a:ea typeface="Source Code Pro"/>
                <a:cs typeface="Source Code Pro"/>
                <a:sym typeface="Source Code Pro"/>
              </a:rPr>
              <a:t>Entrevistados:</a:t>
            </a:r>
            <a:r>
              <a:rPr lang="es">
                <a:latin typeface="Arial"/>
                <a:ea typeface="Arial"/>
                <a:cs typeface="Arial"/>
                <a:sym typeface="Arial"/>
              </a:rPr>
              <a:t> </a:t>
            </a:r>
          </a:p>
        </p:txBody>
      </p:sp>
      <p:sp>
        <p:nvSpPr>
          <p:cNvPr id="276" name="Shape 276"/>
          <p:cNvSpPr txBox="1">
            <a:spLocks noGrp="1"/>
          </p:cNvSpPr>
          <p:nvPr>
            <p:ph type="body" idx="1"/>
          </p:nvPr>
        </p:nvSpPr>
        <p:spPr>
          <a:xfrm>
            <a:off x="252850" y="1016800"/>
            <a:ext cx="8520600" cy="3340200"/>
          </a:xfrm>
          <a:prstGeom prst="rect">
            <a:avLst/>
          </a:prstGeom>
        </p:spPr>
        <p:txBody>
          <a:bodyPr lIns="91425" tIns="91425" rIns="91425" bIns="91425" anchor="t" anchorCtr="0">
            <a:noAutofit/>
          </a:bodyPr>
          <a:lstStyle/>
          <a:p>
            <a:pPr lvl="0" rtl="0">
              <a:spcBef>
                <a:spcPts val="0"/>
              </a:spcBef>
              <a:buNone/>
            </a:pPr>
            <a:r>
              <a:rPr lang="es" sz="1300"/>
              <a:t>- Es grato trabajar aquí. </a:t>
            </a:r>
          </a:p>
          <a:p>
            <a:pPr lvl="0" rtl="0">
              <a:spcBef>
                <a:spcPts val="0"/>
              </a:spcBef>
              <a:buNone/>
            </a:pPr>
            <a:r>
              <a:rPr lang="es" sz="1300"/>
              <a:t>- La relación con los clientes muchas veces llega a ser de un trato casi familiar.</a:t>
            </a:r>
          </a:p>
          <a:p>
            <a:pPr lvl="0" rtl="0">
              <a:spcBef>
                <a:spcPts val="0"/>
              </a:spcBef>
              <a:buNone/>
            </a:pPr>
            <a:r>
              <a:rPr lang="es" sz="1300"/>
              <a:t>-Van personas de variadas comunas además de extranjeros.</a:t>
            </a:r>
          </a:p>
          <a:p>
            <a:pPr lvl="0" rtl="0">
              <a:spcBef>
                <a:spcPts val="0"/>
              </a:spcBef>
              <a:buNone/>
            </a:pPr>
            <a:r>
              <a:rPr lang="es" sz="1300"/>
              <a:t>-“Después de Dios está la vega”</a:t>
            </a:r>
          </a:p>
          <a:p>
            <a:pPr lvl="0" rtl="0">
              <a:spcBef>
                <a:spcPts val="0"/>
              </a:spcBef>
              <a:buNone/>
            </a:pPr>
            <a:r>
              <a:rPr lang="es" sz="1300"/>
              <a:t>-El ambientes es alegre, amistoso , son buenos para las bromas.</a:t>
            </a:r>
          </a:p>
          <a:p>
            <a:pPr lvl="0" rtl="0">
              <a:spcBef>
                <a:spcPts val="0"/>
              </a:spcBef>
              <a:buNone/>
            </a:pPr>
            <a:r>
              <a:rPr lang="es" sz="1300"/>
              <a:t>-Hay gente de todo tipo; envidiosos, amables pero en general buenas personas.</a:t>
            </a:r>
          </a:p>
          <a:p>
            <a:pPr lvl="0" rtl="0">
              <a:spcBef>
                <a:spcPts val="0"/>
              </a:spcBef>
              <a:buNone/>
            </a:pPr>
            <a:r>
              <a:rPr lang="es" sz="1300"/>
              <a:t>-Vienen acá porque hay variedad y calidad.</a:t>
            </a:r>
          </a:p>
          <a:p>
            <a:pPr lvl="0" rtl="0">
              <a:spcBef>
                <a:spcPts val="0"/>
              </a:spcBef>
              <a:buNone/>
            </a:pPr>
            <a:r>
              <a:rPr lang="es" sz="1300"/>
              <a:t>-Entre trabajadores poseen una buena convivencia, las bromas se encuentran a la orden del día y la calidez que transmiten es tanto para sus clientes como para ellos mismos.</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17" y="210687"/>
            <a:ext cx="5121322" cy="38409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392" y="1460310"/>
            <a:ext cx="3691720" cy="3439663"/>
          </a:xfrm>
          <a:prstGeom prst="rect">
            <a:avLst/>
          </a:prstGeom>
        </p:spPr>
      </p:pic>
    </p:spTree>
    <p:extLst>
      <p:ext uri="{BB962C8B-B14F-4D97-AF65-F5344CB8AC3E}">
        <p14:creationId xmlns:p14="http://schemas.microsoft.com/office/powerpoint/2010/main" val="4017400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Shape 76"/>
          <p:cNvSpPr/>
          <p:nvPr/>
        </p:nvSpPr>
        <p:spPr>
          <a:xfrm>
            <a:off x="-12475" y="4637700"/>
            <a:ext cx="9144000" cy="4296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7" name="Shape 77"/>
          <p:cNvSpPr txBox="1"/>
          <p:nvPr/>
        </p:nvSpPr>
        <p:spPr>
          <a:xfrm>
            <a:off x="1488575" y="4713900"/>
            <a:ext cx="5779800" cy="337500"/>
          </a:xfrm>
          <a:prstGeom prst="rect">
            <a:avLst/>
          </a:prstGeom>
          <a:noFill/>
          <a:ln>
            <a:noFill/>
          </a:ln>
        </p:spPr>
        <p:txBody>
          <a:bodyPr lIns="91425" tIns="91425" rIns="91425" bIns="91425" anchor="t" anchorCtr="0">
            <a:noAutofit/>
          </a:bodyPr>
          <a:lstStyle/>
          <a:p>
            <a:pPr lvl="0" algn="ctr" rtl="0">
              <a:spcBef>
                <a:spcPts val="0"/>
              </a:spcBef>
              <a:buNone/>
            </a:pPr>
            <a:r>
              <a:rPr lang="es" b="1">
                <a:solidFill>
                  <a:schemeClr val="lt1"/>
                </a:solidFill>
              </a:rPr>
              <a:t>MERCADO CENTRAL</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p:nvPr/>
        </p:nvSpPr>
        <p:spPr>
          <a:xfrm>
            <a:off x="0" y="2769575"/>
            <a:ext cx="9144000" cy="1101000"/>
          </a:xfrm>
          <a:prstGeom prst="rect">
            <a:avLst/>
          </a:prstGeom>
          <a:noFill/>
          <a:ln>
            <a:noFill/>
          </a:ln>
        </p:spPr>
        <p:txBody>
          <a:bodyPr lIns="91425" tIns="91425" rIns="91425" bIns="91425" anchor="ctr" anchorCtr="0">
            <a:noAutofit/>
          </a:bodyPr>
          <a:lstStyle/>
          <a:p>
            <a:pPr lvl="0" algn="ctr" rtl="0">
              <a:spcBef>
                <a:spcPts val="0"/>
              </a:spcBef>
              <a:buNone/>
            </a:pPr>
            <a:r>
              <a:rPr lang="es" sz="3000" b="1">
                <a:latin typeface="Source Code Pro"/>
                <a:ea typeface="Source Code Pro"/>
                <a:cs typeface="Source Code Pro"/>
                <a:sym typeface="Source Code Pro"/>
              </a:rPr>
              <a:t>Resultados y conclusiones </a:t>
            </a:r>
            <a:r>
              <a:rPr lang="es" sz="3000" b="1" u="sng">
                <a:latin typeface="Source Code Pro"/>
                <a:ea typeface="Source Code Pro"/>
                <a:cs typeface="Source Code Pro"/>
                <a:sym typeface="Source Code Pro"/>
              </a:rPr>
              <a:t>Pérgolas</a:t>
            </a:r>
          </a:p>
          <a:p>
            <a:pPr lvl="0" algn="ctr" rtl="0">
              <a:spcBef>
                <a:spcPts val="0"/>
              </a:spcBef>
              <a:buNone/>
            </a:pPr>
            <a:r>
              <a:rPr lang="es" sz="2400" b="1">
                <a:latin typeface="Source Code Pro"/>
                <a:ea typeface="Source Code Pro"/>
                <a:cs typeface="Source Code Pro"/>
                <a:sym typeface="Source Code Pro"/>
              </a:rPr>
              <a:t>(Santa María- San Francisco)</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5"/>
        <p:cNvGrpSpPr/>
        <p:nvPr/>
      </p:nvGrpSpPr>
      <p:grpSpPr>
        <a:xfrm>
          <a:off x="0" y="0"/>
          <a:ext cx="0" cy="0"/>
          <a:chOff x="0" y="0"/>
          <a:chExt cx="0" cy="0"/>
        </a:xfrm>
      </p:grpSpPr>
      <p:sp>
        <p:nvSpPr>
          <p:cNvPr id="286" name="Shape 286"/>
          <p:cNvSpPr txBox="1"/>
          <p:nvPr/>
        </p:nvSpPr>
        <p:spPr>
          <a:xfrm>
            <a:off x="117600" y="636200"/>
            <a:ext cx="2534400" cy="3833700"/>
          </a:xfrm>
          <a:prstGeom prst="rect">
            <a:avLst/>
          </a:prstGeom>
          <a:noFill/>
          <a:ln>
            <a:noFill/>
          </a:ln>
        </p:spPr>
        <p:txBody>
          <a:bodyPr lIns="91425" tIns="91425" rIns="91425" bIns="91425" anchor="ctr" anchorCtr="0">
            <a:noAutofit/>
          </a:bodyPr>
          <a:lstStyle/>
          <a:p>
            <a:pPr lvl="0" algn="just" rtl="0">
              <a:spcBef>
                <a:spcPts val="0"/>
              </a:spcBef>
              <a:buNone/>
            </a:pPr>
            <a:r>
              <a:rPr lang="es">
                <a:solidFill>
                  <a:schemeClr val="lt1"/>
                </a:solidFill>
              </a:rPr>
              <a:t>La tradición de la pérgola nace en 1927 cuando se construye la pérgola de las flores, en calle Alameda frente a la iglesia de San Francisco.</a:t>
            </a:r>
          </a:p>
          <a:p>
            <a:pPr lvl="0" algn="just">
              <a:spcBef>
                <a:spcPts val="0"/>
              </a:spcBef>
              <a:buNone/>
            </a:pPr>
            <a:r>
              <a:rPr lang="es">
                <a:solidFill>
                  <a:schemeClr val="lt1"/>
                </a:solidFill>
              </a:rPr>
              <a:t>Posterior a ello, en 1939 en uno de los puentes que cruzaban el Mapocho se instala la llamada Pérgola de Santa María.</a:t>
            </a:r>
          </a:p>
          <a:p>
            <a:pPr lvl="0" algn="just" rtl="0">
              <a:spcBef>
                <a:spcPts val="0"/>
              </a:spcBef>
              <a:buNone/>
            </a:pPr>
            <a:r>
              <a:rPr lang="es">
                <a:solidFill>
                  <a:schemeClr val="lt1"/>
                </a:solidFill>
              </a:rPr>
              <a:t>14 de julio de 1948. La pérgola de las flores es demolida y las floristas son trasladadas a orillas del río Mapocho.</a:t>
            </a:r>
          </a:p>
          <a:p>
            <a:pPr lvl="0" algn="just" rtl="0">
              <a:spcBef>
                <a:spcPts val="0"/>
              </a:spcBef>
              <a:buNone/>
            </a:pPr>
            <a:endParaRPr/>
          </a:p>
          <a:p>
            <a:pPr lvl="0" algn="just">
              <a:spcBef>
                <a:spcPts val="0"/>
              </a:spcBef>
              <a:buNone/>
            </a:pPr>
            <a:r>
              <a:rPr lang="es"/>
              <a:t>   </a:t>
            </a:r>
          </a:p>
        </p:txBody>
      </p:sp>
      <p:pic>
        <p:nvPicPr>
          <p:cNvPr id="287" name="Shape 287"/>
          <p:cNvPicPr preferRelativeResize="0"/>
          <p:nvPr/>
        </p:nvPicPr>
        <p:blipFill>
          <a:blip r:embed="rId3">
            <a:alphaModFix/>
          </a:blip>
          <a:stretch>
            <a:fillRect/>
          </a:stretch>
        </p:blipFill>
        <p:spPr>
          <a:xfrm>
            <a:off x="2780275" y="0"/>
            <a:ext cx="6363724" cy="5143500"/>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11700" y="292850"/>
            <a:ext cx="8520600" cy="801000"/>
          </a:xfrm>
          <a:prstGeom prst="rect">
            <a:avLst/>
          </a:prstGeom>
        </p:spPr>
        <p:txBody>
          <a:bodyPr lIns="91425" tIns="91425" rIns="91425" bIns="91425" anchor="t" anchorCtr="0">
            <a:noAutofit/>
          </a:bodyPr>
          <a:lstStyle/>
          <a:p>
            <a:pPr lvl="0">
              <a:spcBef>
                <a:spcPts val="0"/>
              </a:spcBef>
              <a:buNone/>
            </a:pPr>
            <a:r>
              <a:rPr lang="es" sz="3000">
                <a:latin typeface="Source Code Pro"/>
                <a:ea typeface="Source Code Pro"/>
                <a:cs typeface="Source Code Pro"/>
                <a:sym typeface="Source Code Pro"/>
              </a:rPr>
              <a:t>Entrevistados:</a:t>
            </a:r>
          </a:p>
        </p:txBody>
      </p:sp>
      <p:sp>
        <p:nvSpPr>
          <p:cNvPr id="293" name="Shape 293"/>
          <p:cNvSpPr txBox="1">
            <a:spLocks noGrp="1"/>
          </p:cNvSpPr>
          <p:nvPr>
            <p:ph type="body" idx="1"/>
          </p:nvPr>
        </p:nvSpPr>
        <p:spPr>
          <a:xfrm>
            <a:off x="311700" y="1228675"/>
            <a:ext cx="8520600" cy="3340200"/>
          </a:xfrm>
          <a:prstGeom prst="rect">
            <a:avLst/>
          </a:prstGeom>
        </p:spPr>
        <p:txBody>
          <a:bodyPr lIns="91425" tIns="91425" rIns="91425" bIns="91425" anchor="t" anchorCtr="0">
            <a:noAutofit/>
          </a:bodyPr>
          <a:lstStyle/>
          <a:p>
            <a:pPr lvl="0">
              <a:spcBef>
                <a:spcPts val="0"/>
              </a:spcBef>
              <a:buNone/>
            </a:pPr>
            <a:r>
              <a:rPr lang="es" sz="1400"/>
              <a:t>-Con el tiempo la gente se ha vuelto más independiente.</a:t>
            </a:r>
          </a:p>
          <a:p>
            <a:pPr lvl="0">
              <a:spcBef>
                <a:spcPts val="0"/>
              </a:spcBef>
              <a:buNone/>
            </a:pPr>
            <a:r>
              <a:rPr lang="es" sz="1400"/>
              <a:t>-</a:t>
            </a:r>
            <a:r>
              <a:rPr lang="es" sz="1400" b="1"/>
              <a:t>Pérgola San Francisco:</a:t>
            </a:r>
            <a:r>
              <a:rPr lang="es" sz="1400"/>
              <a:t> Entre vendedores poseen un ambiente familiar, pues la mayoría de los trabajadores viene desde generaciones anteriores.</a:t>
            </a:r>
          </a:p>
          <a:p>
            <a:pPr lvl="0" rtl="0">
              <a:lnSpc>
                <a:spcPct val="100000"/>
              </a:lnSpc>
              <a:spcBef>
                <a:spcPts val="0"/>
              </a:spcBef>
              <a:spcAft>
                <a:spcPts val="0"/>
              </a:spcAft>
              <a:buNone/>
            </a:pPr>
            <a:r>
              <a:rPr lang="es" sz="1400" b="1"/>
              <a:t>-Pérgola Santa María:</a:t>
            </a:r>
            <a:r>
              <a:rPr lang="es" sz="1400"/>
              <a:t> El trato entre vendedores suele ser bromista, pero en sí no poseen mayor contacto entre ellos, solo se reúnen cuando ocurren acontecimientos importantes en los cuales aplican su tradición de lanzar pétalos.</a:t>
            </a:r>
          </a:p>
          <a:p>
            <a:pPr lvl="0" rtl="0">
              <a:lnSpc>
                <a:spcPct val="100000"/>
              </a:lnSpc>
              <a:spcBef>
                <a:spcPts val="0"/>
              </a:spcBef>
              <a:spcAft>
                <a:spcPts val="0"/>
              </a:spcAft>
              <a:buNone/>
            </a:pPr>
            <a:endParaRPr sz="1400"/>
          </a:p>
          <a:p>
            <a:pPr lvl="0" rtl="0">
              <a:lnSpc>
                <a:spcPct val="100000"/>
              </a:lnSpc>
              <a:spcBef>
                <a:spcPts val="0"/>
              </a:spcBef>
              <a:spcAft>
                <a:spcPts val="0"/>
              </a:spcAft>
              <a:buNone/>
            </a:pPr>
            <a:r>
              <a:rPr lang="es" sz="1400"/>
              <a:t>-Cuando muere algún florista, su nombre se inscribe en un epitafio. </a:t>
            </a:r>
          </a:p>
          <a:p>
            <a:pPr lvl="0">
              <a:lnSpc>
                <a:spcPct val="100000"/>
              </a:lnSpc>
              <a:spcBef>
                <a:spcPts val="0"/>
              </a:spcBef>
              <a:spcAft>
                <a:spcPts val="0"/>
              </a:spcAft>
              <a:buNone/>
            </a:pPr>
            <a:endParaRPr sz="1400"/>
          </a:p>
          <a:p>
            <a:pPr lvl="0">
              <a:spcBef>
                <a:spcPts val="0"/>
              </a:spcBef>
              <a:buNone/>
            </a:pPr>
            <a:endParaRPr/>
          </a:p>
          <a:p>
            <a:pPr lvl="0">
              <a:spcBef>
                <a:spcPts val="0"/>
              </a:spcBef>
              <a:buNone/>
            </a:pPr>
            <a:endParaRP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p:nvPr/>
        </p:nvSpPr>
        <p:spPr>
          <a:xfrm>
            <a:off x="0" y="3029025"/>
            <a:ext cx="9144000" cy="732600"/>
          </a:xfrm>
          <a:prstGeom prst="rect">
            <a:avLst/>
          </a:prstGeom>
          <a:noFill/>
          <a:ln>
            <a:noFill/>
          </a:ln>
        </p:spPr>
        <p:txBody>
          <a:bodyPr lIns="91425" tIns="91425" rIns="91425" bIns="91425" anchor="t" anchorCtr="0">
            <a:noAutofit/>
          </a:bodyPr>
          <a:lstStyle/>
          <a:p>
            <a:pPr lvl="0" algn="ctr" rtl="0">
              <a:spcBef>
                <a:spcPts val="0"/>
              </a:spcBef>
              <a:buNone/>
            </a:pPr>
            <a:r>
              <a:rPr lang="es" sz="3000" b="1">
                <a:latin typeface="Source Code Pro"/>
                <a:ea typeface="Source Code Pro"/>
                <a:cs typeface="Source Code Pro"/>
                <a:sym typeface="Source Code Pro"/>
              </a:rPr>
              <a:t>Resultados y conclusiones </a:t>
            </a:r>
            <a:r>
              <a:rPr lang="es" sz="3000" b="1" u="sng">
                <a:latin typeface="Source Code Pro"/>
                <a:ea typeface="Source Code Pro"/>
                <a:cs typeface="Source Code Pro"/>
                <a:sym typeface="Source Code Pro"/>
              </a:rPr>
              <a:t>Mercado de Abastos Tirso de Molina</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311700" y="292850"/>
            <a:ext cx="8520600" cy="801000"/>
          </a:xfrm>
          <a:prstGeom prst="rect">
            <a:avLst/>
          </a:prstGeom>
        </p:spPr>
        <p:txBody>
          <a:bodyPr lIns="91425" tIns="91425" rIns="91425" bIns="91425" anchor="t" anchorCtr="0">
            <a:noAutofit/>
          </a:bodyPr>
          <a:lstStyle/>
          <a:p>
            <a:pPr lvl="0">
              <a:spcBef>
                <a:spcPts val="0"/>
              </a:spcBef>
              <a:buNone/>
            </a:pPr>
            <a:r>
              <a:rPr lang="es" sz="3000">
                <a:latin typeface="Source Code Pro"/>
                <a:ea typeface="Source Code Pro"/>
                <a:cs typeface="Source Code Pro"/>
                <a:sym typeface="Source Code Pro"/>
              </a:rPr>
              <a:t>Entrevistas:</a:t>
            </a:r>
          </a:p>
        </p:txBody>
      </p:sp>
      <p:sp>
        <p:nvSpPr>
          <p:cNvPr id="304" name="Shape 304"/>
          <p:cNvSpPr txBox="1">
            <a:spLocks noGrp="1"/>
          </p:cNvSpPr>
          <p:nvPr>
            <p:ph type="body" idx="1"/>
          </p:nvPr>
        </p:nvSpPr>
        <p:spPr>
          <a:xfrm>
            <a:off x="311700" y="1228675"/>
            <a:ext cx="8520600" cy="3340200"/>
          </a:xfrm>
          <a:prstGeom prst="rect">
            <a:avLst/>
          </a:prstGeom>
        </p:spPr>
        <p:txBody>
          <a:bodyPr lIns="91425" tIns="91425" rIns="91425" bIns="91425" anchor="t" anchorCtr="0">
            <a:noAutofit/>
          </a:bodyPr>
          <a:lstStyle/>
          <a:p>
            <a:pPr lvl="0">
              <a:spcBef>
                <a:spcPts val="0"/>
              </a:spcBef>
              <a:buNone/>
            </a:pPr>
            <a:r>
              <a:rPr lang="es" sz="1400"/>
              <a:t>-La relación está dada de acuerdo al colectivo que pertenezcan dentro del tirso, pero en si poseen una buena relación. </a:t>
            </a:r>
          </a:p>
          <a:p>
            <a:pPr lvl="0">
              <a:spcBef>
                <a:spcPts val="0"/>
              </a:spcBef>
              <a:buNone/>
            </a:pPr>
            <a:r>
              <a:rPr lang="es" sz="1400"/>
              <a:t>-Es tranquilo, bastante limpio, ordenado, buena atención.</a:t>
            </a:r>
          </a:p>
          <a:p>
            <a:pPr lvl="0">
              <a:spcBef>
                <a:spcPts val="0"/>
              </a:spcBef>
              <a:buNone/>
            </a:pPr>
            <a:r>
              <a:rPr lang="es" sz="1400"/>
              <a:t>-Cambiarían aspectos estructurales(techo)</a:t>
            </a:r>
          </a:p>
          <a:p>
            <a:pPr lvl="0">
              <a:spcBef>
                <a:spcPts val="0"/>
              </a:spcBef>
              <a:buNone/>
            </a:pPr>
            <a:r>
              <a:rPr lang="es" sz="1400"/>
              <a:t>-Se observa presencia de palomas.</a:t>
            </a:r>
          </a:p>
          <a:p>
            <a:pPr lvl="0">
              <a:spcBef>
                <a:spcPts val="0"/>
              </a:spcBef>
              <a:buNone/>
            </a:pPr>
            <a:r>
              <a:rPr lang="es" sz="1400"/>
              <a:t>-Realizan homenajes con un altar en medio del mercado para los colegas difuntos.</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497225" y="1832825"/>
            <a:ext cx="8520600" cy="801000"/>
          </a:xfrm>
          <a:prstGeom prst="rect">
            <a:avLst/>
          </a:prstGeom>
        </p:spPr>
        <p:txBody>
          <a:bodyPr lIns="91425" tIns="91425" rIns="91425" bIns="91425" anchor="t" anchorCtr="0">
            <a:noAutofit/>
          </a:bodyPr>
          <a:lstStyle/>
          <a:p>
            <a:pPr lvl="0" algn="ctr">
              <a:spcBef>
                <a:spcPts val="0"/>
              </a:spcBef>
              <a:buNone/>
            </a:pPr>
            <a:r>
              <a:rPr lang="es" sz="3000">
                <a:latin typeface="Source Code Pro"/>
                <a:ea typeface="Source Code Pro"/>
                <a:cs typeface="Source Code Pro"/>
                <a:sym typeface="Source Code Pro"/>
              </a:rPr>
              <a:t>MAPA REDES SOCIALES</a:t>
            </a:r>
          </a:p>
        </p:txBody>
      </p:sp>
      <p:sp>
        <p:nvSpPr>
          <p:cNvPr id="310" name="Shape 310"/>
          <p:cNvSpPr txBox="1"/>
          <p:nvPr/>
        </p:nvSpPr>
        <p:spPr>
          <a:xfrm>
            <a:off x="1169375" y="3191875"/>
            <a:ext cx="7176300" cy="564600"/>
          </a:xfrm>
          <a:prstGeom prst="rect">
            <a:avLst/>
          </a:prstGeom>
          <a:noFill/>
          <a:ln>
            <a:noFill/>
          </a:ln>
        </p:spPr>
        <p:txBody>
          <a:bodyPr lIns="91425" tIns="91425" rIns="91425" bIns="91425" anchor="t" anchorCtr="0">
            <a:noAutofit/>
          </a:bodyPr>
          <a:lstStyle/>
          <a:p>
            <a:pPr lvl="0">
              <a:spcBef>
                <a:spcPts val="0"/>
              </a:spcBef>
              <a:buNone/>
            </a:pPr>
            <a:r>
              <a:rPr lang="es"/>
              <a:t>Establece relación entre las personas y el entorno, y cómo se desenvuelven en él</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body" idx="1"/>
          </p:nvPr>
        </p:nvSpPr>
        <p:spPr>
          <a:xfrm>
            <a:off x="581525" y="794475"/>
            <a:ext cx="7962900" cy="4059000"/>
          </a:xfrm>
          <a:prstGeom prst="rect">
            <a:avLst/>
          </a:prstGeom>
        </p:spPr>
        <p:txBody>
          <a:bodyPr lIns="91425" tIns="91425" rIns="91425" bIns="91425" anchor="t" anchorCtr="0">
            <a:noAutofit/>
          </a:bodyPr>
          <a:lstStyle/>
          <a:p>
            <a:pPr marL="0" lvl="0" indent="0" algn="just" rtl="0">
              <a:spcBef>
                <a:spcPts val="0"/>
              </a:spcBef>
              <a:spcAft>
                <a:spcPts val="0"/>
              </a:spcAft>
              <a:buNone/>
            </a:pPr>
            <a:r>
              <a:rPr lang="es"/>
              <a:t>						</a:t>
            </a:r>
          </a:p>
          <a:p>
            <a:pPr lvl="0" indent="2603500" algn="just" rtl="0">
              <a:spcBef>
                <a:spcPts val="0"/>
              </a:spcBef>
              <a:spcAft>
                <a:spcPts val="0"/>
              </a:spcAft>
              <a:buNone/>
            </a:pPr>
            <a:r>
              <a:rPr lang="es"/>
              <a:t>Lugar concurrido. Debido a su ubicación, precios, la calidad de sus productos, tradición e historia popular, personas de todas partes convergen acá. 		</a:t>
            </a:r>
          </a:p>
          <a:p>
            <a:pPr lvl="0" indent="2603500" algn="just" rtl="0">
              <a:spcBef>
                <a:spcPts val="0"/>
              </a:spcBef>
              <a:spcAft>
                <a:spcPts val="0"/>
              </a:spcAft>
              <a:buNone/>
            </a:pPr>
            <a:r>
              <a:rPr lang="es"/>
              <a:t>				</a:t>
            </a:r>
          </a:p>
          <a:p>
            <a:pPr marL="0" marR="0" lvl="0" indent="2603500" algn="just" rtl="0">
              <a:lnSpc>
                <a:spcPct val="115000"/>
              </a:lnSpc>
              <a:spcBef>
                <a:spcPts val="0"/>
              </a:spcBef>
              <a:spcAft>
                <a:spcPts val="0"/>
              </a:spcAft>
              <a:buNone/>
            </a:pPr>
            <a:r>
              <a:rPr lang="es"/>
              <a:t>Vendedores en todos los rubros sostienen que el compañerismo y apoyo incondicional han ido disminuyendo junto a las antiguas generaciones. Hoy se unen principalmente por situaciones de conflicto. </a:t>
            </a:r>
          </a:p>
          <a:p>
            <a:pPr marL="0" marR="0" lvl="0" indent="2603500" algn="l" rtl="0">
              <a:lnSpc>
                <a:spcPct val="115000"/>
              </a:lnSpc>
              <a:spcBef>
                <a:spcPts val="0"/>
              </a:spcBef>
              <a:spcAft>
                <a:spcPts val="0"/>
              </a:spcAft>
              <a:buNone/>
            </a:pPr>
            <a:r>
              <a:rPr lang="es"/>
              <a:t>					</a:t>
            </a:r>
          </a:p>
          <a:p>
            <a:pPr marL="0" marR="0" lvl="0" indent="2603500" algn="l" rtl="0">
              <a:lnSpc>
                <a:spcPct val="115000"/>
              </a:lnSpc>
              <a:spcBef>
                <a:spcPts val="0"/>
              </a:spcBef>
              <a:spcAft>
                <a:spcPts val="0"/>
              </a:spcAft>
              <a:buNone/>
            </a:pPr>
            <a:r>
              <a:rPr lang="es"/>
              <a:t>				</a:t>
            </a:r>
          </a:p>
          <a:p>
            <a:pPr marL="0" marR="0" lvl="0" indent="2603500" algn="l" rtl="0">
              <a:lnSpc>
                <a:spcPct val="115000"/>
              </a:lnSpc>
              <a:spcBef>
                <a:spcPts val="0"/>
              </a:spcBef>
              <a:spcAft>
                <a:spcPts val="0"/>
              </a:spcAft>
              <a:buNone/>
            </a:pPr>
            <a:r>
              <a:rPr lang="es"/>
              <a:t>			</a:t>
            </a:r>
          </a:p>
          <a:p>
            <a:pPr marL="0" marR="0" lvl="0" indent="2603500" algn="l" rtl="0">
              <a:lnSpc>
                <a:spcPct val="115000"/>
              </a:lnSpc>
              <a:spcBef>
                <a:spcPts val="0"/>
              </a:spcBef>
              <a:spcAft>
                <a:spcPts val="0"/>
              </a:spcAft>
              <a:buNone/>
            </a:pPr>
            <a:r>
              <a:rPr lang="es"/>
              <a:t>		</a:t>
            </a:r>
          </a:p>
          <a:p>
            <a:pPr marL="0" marR="0" lvl="0" indent="2603500" algn="l" rtl="0">
              <a:lnSpc>
                <a:spcPct val="115000"/>
              </a:lnSpc>
              <a:spcBef>
                <a:spcPts val="0"/>
              </a:spcBef>
              <a:spcAft>
                <a:spcPts val="0"/>
              </a:spcAft>
              <a:buNone/>
            </a:pPr>
            <a:endParaRP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9"/>
        <p:cNvGrpSpPr/>
        <p:nvPr/>
      </p:nvGrpSpPr>
      <p:grpSpPr>
        <a:xfrm>
          <a:off x="0" y="0"/>
          <a:ext cx="0" cy="0"/>
          <a:chOff x="0" y="0"/>
          <a:chExt cx="0" cy="0"/>
        </a:xfrm>
      </p:grpSpPr>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3"/>
        <p:cNvGrpSpPr/>
        <p:nvPr/>
      </p:nvGrpSpPr>
      <p:grpSpPr>
        <a:xfrm>
          <a:off x="0" y="0"/>
          <a:ext cx="0" cy="0"/>
          <a:chOff x="0" y="0"/>
          <a:chExt cx="0" cy="0"/>
        </a:xfrm>
      </p:grpSpPr>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2802750" y="802500"/>
            <a:ext cx="3538500" cy="3538500"/>
          </a:xfrm>
          <a:prstGeom prst="rect">
            <a:avLst/>
          </a:prstGeom>
        </p:spPr>
        <p:txBody>
          <a:bodyPr lIns="91425" tIns="91425" rIns="91425" bIns="91425" anchor="ctr" anchorCtr="0">
            <a:noAutofit/>
          </a:bodyPr>
          <a:lstStyle/>
          <a:p>
            <a:pPr lvl="0">
              <a:spcBef>
                <a:spcPts val="0"/>
              </a:spcBef>
              <a:buNone/>
            </a:pPr>
            <a:endParaRPr/>
          </a:p>
        </p:txBody>
      </p:sp>
      <p:pic>
        <p:nvPicPr>
          <p:cNvPr id="83" name="Shape 8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311700" y="292850"/>
            <a:ext cx="8520600" cy="801000"/>
          </a:xfrm>
          <a:prstGeom prst="rect">
            <a:avLst/>
          </a:prstGeom>
        </p:spPr>
        <p:txBody>
          <a:bodyPr lIns="91425" tIns="91425" rIns="91425" bIns="91425" anchor="t" anchorCtr="0">
            <a:noAutofit/>
          </a:bodyPr>
          <a:lstStyle/>
          <a:p>
            <a:pPr lvl="0">
              <a:spcBef>
                <a:spcPts val="0"/>
              </a:spcBef>
              <a:buNone/>
            </a:pPr>
            <a:r>
              <a:rPr lang="es" sz="3000">
                <a:latin typeface="Source Code Pro"/>
                <a:ea typeface="Source Code Pro"/>
                <a:cs typeface="Source Code Pro"/>
                <a:sym typeface="Source Code Pro"/>
              </a:rPr>
              <a:t>Conclusión, Identidad de la Chimba</a:t>
            </a:r>
          </a:p>
        </p:txBody>
      </p:sp>
      <p:sp>
        <p:nvSpPr>
          <p:cNvPr id="341" name="Shape 341"/>
          <p:cNvSpPr txBox="1">
            <a:spLocks noGrp="1"/>
          </p:cNvSpPr>
          <p:nvPr>
            <p:ph type="body" idx="1"/>
          </p:nvPr>
        </p:nvSpPr>
        <p:spPr>
          <a:xfrm>
            <a:off x="311700" y="1228675"/>
            <a:ext cx="8520600" cy="3340200"/>
          </a:xfrm>
          <a:prstGeom prst="rect">
            <a:avLst/>
          </a:prstGeom>
        </p:spPr>
        <p:txBody>
          <a:bodyPr lIns="91425" tIns="91425" rIns="91425" bIns="91425" anchor="t" anchorCtr="0">
            <a:noAutofit/>
          </a:bodyPr>
          <a:lstStyle/>
          <a:p>
            <a:pPr lvl="0" algn="just">
              <a:spcBef>
                <a:spcPts val="0"/>
              </a:spcBef>
              <a:buNone/>
            </a:pPr>
            <a:r>
              <a:rPr lang="es"/>
              <a:t>La chimba se encuentra de todo lo que se reconoce como sector patrimonial de Santiago, representando la idiosincrasia del país por ser un barrio es diverso y concurrido. La gente es alegre, dicharachera y se desenvuelven en un ambiente de confianza y familiaridad. El país se ve reflejado en este sector debido a que los productos vienen desde distintas partes de Chile.</a:t>
            </a:r>
          </a:p>
          <a:p>
            <a:pPr lvl="0" algn="just">
              <a:spcBef>
                <a:spcPts val="0"/>
              </a:spcBef>
              <a:buNone/>
            </a:pPr>
            <a:r>
              <a:rPr lang="es"/>
              <a:t>Es un barrio que se ha ido trasladando de sector ha medida ha pasado el tiempo, varios de los lugares estudiados nacieron en el centro de Santiago, junto a este, y han dado abasto a la ciudad desde entonces. </a:t>
            </a:r>
          </a:p>
          <a:p>
            <a:pPr lvl="0">
              <a:spcBef>
                <a:spcPts val="0"/>
              </a:spcBef>
              <a:buNone/>
            </a:pPr>
            <a:endParaRPr/>
          </a:p>
          <a:p>
            <a:pPr lvl="0">
              <a:spcBef>
                <a:spcPts val="0"/>
              </a:spcBef>
              <a:buNone/>
            </a:pPr>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a:blip r:embed="rId3">
            <a:alphaModFix/>
          </a:blip>
          <a:stretch>
            <a:fillRect/>
          </a:stretch>
        </p:blipFill>
        <p:spPr>
          <a:xfrm>
            <a:off x="0" y="-85550"/>
            <a:ext cx="9144000" cy="5357374"/>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8451" y="0"/>
            <a:ext cx="9127096" cy="514349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1"/>
        <p:cNvGrpSpPr/>
        <p:nvPr/>
      </p:nvGrpSpPr>
      <p:grpSpPr>
        <a:xfrm>
          <a:off x="0" y="0"/>
          <a:ext cx="0" cy="0"/>
          <a:chOff x="0" y="0"/>
          <a:chExt cx="0" cy="0"/>
        </a:xfrm>
      </p:grpSpPr>
      <p:pic>
        <p:nvPicPr>
          <p:cNvPr id="102" name="Shape 102"/>
          <p:cNvPicPr preferRelativeResize="0"/>
          <p:nvPr/>
        </p:nvPicPr>
        <p:blipFill>
          <a:blip r:embed="rId3">
            <a:alphaModFix/>
          </a:blip>
          <a:stretch>
            <a:fillRect/>
          </a:stretch>
        </p:blipFill>
        <p:spPr>
          <a:xfrm>
            <a:off x="3009150" y="0"/>
            <a:ext cx="2828925" cy="5143500"/>
          </a:xfrm>
          <a:prstGeom prst="rect">
            <a:avLst/>
          </a:prstGeom>
          <a:noFill/>
          <a:ln>
            <a:noFill/>
          </a:ln>
        </p:spPr>
      </p:pic>
      <p:pic>
        <p:nvPicPr>
          <p:cNvPr id="103" name="Shape 103"/>
          <p:cNvPicPr preferRelativeResize="0"/>
          <p:nvPr/>
        </p:nvPicPr>
        <p:blipFill>
          <a:blip r:embed="rId4">
            <a:alphaModFix/>
          </a:blip>
          <a:stretch>
            <a:fillRect/>
          </a:stretch>
        </p:blipFill>
        <p:spPr>
          <a:xfrm>
            <a:off x="-4" y="0"/>
            <a:ext cx="2880360" cy="5143500"/>
          </a:xfrm>
          <a:prstGeom prst="rect">
            <a:avLst/>
          </a:prstGeom>
          <a:noFill/>
          <a:ln>
            <a:noFill/>
          </a:ln>
        </p:spPr>
      </p:pic>
      <p:pic>
        <p:nvPicPr>
          <p:cNvPr id="104" name="Shape 104"/>
          <p:cNvPicPr preferRelativeResize="0"/>
          <p:nvPr/>
        </p:nvPicPr>
        <p:blipFill rotWithShape="1">
          <a:blip r:embed="rId5">
            <a:alphaModFix/>
          </a:blip>
          <a:srcRect r="53673"/>
          <a:stretch/>
        </p:blipFill>
        <p:spPr>
          <a:xfrm>
            <a:off x="5966875" y="0"/>
            <a:ext cx="3177126" cy="514350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719</Words>
  <Application>Microsoft Office PowerPoint</Application>
  <PresentationFormat>On-screen Show (16:9)</PresentationFormat>
  <Paragraphs>88</Paragraphs>
  <Slides>52</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Amatic SC</vt:lpstr>
      <vt:lpstr>Source Code Pro</vt:lpstr>
      <vt:lpstr>beach-day</vt:lpstr>
      <vt:lpstr>Identidad  “La Chimba”</vt:lpstr>
      <vt:lpstr>PowerPoint Presentation</vt:lpstr>
      <vt:lpstr>Mosca en la pared    Observación sin intervención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Etnografía rápida  </vt:lpstr>
      <vt:lpstr>  Información específica a reunir : Entrevistas  </vt:lpstr>
      <vt:lpstr>PowerPoint Presentation</vt:lpstr>
      <vt:lpstr>PowerPoint Presentation</vt:lpstr>
      <vt:lpstr>Resultados y conclusiones Mercado </vt:lpstr>
      <vt:lpstr>PowerPoint Presentation</vt:lpstr>
      <vt:lpstr>PowerPoint Presentation</vt:lpstr>
      <vt:lpstr>PowerPoint Presentation</vt:lpstr>
      <vt:lpstr>PowerPoint Presentation</vt:lpstr>
      <vt:lpstr>Entrevistados: </vt:lpstr>
      <vt:lpstr>PowerPoint Presentation</vt:lpstr>
      <vt:lpstr>PowerPoint Presentation</vt:lpstr>
      <vt:lpstr>PowerPoint Presentation</vt:lpstr>
      <vt:lpstr>Entrevistados:</vt:lpstr>
      <vt:lpstr>PowerPoint Presentation</vt:lpstr>
      <vt:lpstr>Entrevistas:</vt:lpstr>
      <vt:lpstr>MAPA REDES SOCIALES</vt:lpstr>
      <vt:lpstr>PowerPoint Presentation</vt:lpstr>
      <vt:lpstr>PowerPoint Presentation</vt:lpstr>
      <vt:lpstr>PowerPoint Presentation</vt:lpstr>
      <vt:lpstr>PowerPoint Presentation</vt:lpstr>
      <vt:lpstr>PowerPoint Presentation</vt:lpstr>
      <vt:lpstr>PowerPoint Presentation</vt:lpstr>
      <vt:lpstr>Conclusión, Identidad de la Chimba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Identidad  “La Chimba”</dc:title>
  <dc:creator>Ambar Gutiérrez</dc:creator>
  <cp:lastModifiedBy>Ambar Gutiérrez</cp:lastModifiedBy>
  <cp:revision>8</cp:revision>
  <dcterms:modified xsi:type="dcterms:W3CDTF">2016-05-02T12:57:46Z</dcterms:modified>
</cp:coreProperties>
</file>